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5"/>
  </p:notesMasterIdLst>
  <p:handoutMasterIdLst>
    <p:handoutMasterId r:id="rId36"/>
  </p:handoutMasterIdLst>
  <p:sldIdLst>
    <p:sldId id="546" r:id="rId2"/>
    <p:sldId id="547" r:id="rId3"/>
    <p:sldId id="591" r:id="rId4"/>
    <p:sldId id="570" r:id="rId5"/>
    <p:sldId id="585" r:id="rId6"/>
    <p:sldId id="548" r:id="rId7"/>
    <p:sldId id="550" r:id="rId8"/>
    <p:sldId id="552" r:id="rId9"/>
    <p:sldId id="589" r:id="rId10"/>
    <p:sldId id="553" r:id="rId11"/>
    <p:sldId id="586" r:id="rId12"/>
    <p:sldId id="554" r:id="rId13"/>
    <p:sldId id="555" r:id="rId14"/>
    <p:sldId id="581" r:id="rId15"/>
    <p:sldId id="556" r:id="rId16"/>
    <p:sldId id="558" r:id="rId17"/>
    <p:sldId id="559" r:id="rId18"/>
    <p:sldId id="560" r:id="rId19"/>
    <p:sldId id="583" r:id="rId20"/>
    <p:sldId id="561" r:id="rId21"/>
    <p:sldId id="562" r:id="rId22"/>
    <p:sldId id="563" r:id="rId23"/>
    <p:sldId id="564" r:id="rId24"/>
    <p:sldId id="565" r:id="rId25"/>
    <p:sldId id="566" r:id="rId26"/>
    <p:sldId id="567" r:id="rId27"/>
    <p:sldId id="587" r:id="rId28"/>
    <p:sldId id="592" r:id="rId29"/>
    <p:sldId id="590" r:id="rId30"/>
    <p:sldId id="594" r:id="rId31"/>
    <p:sldId id="595" r:id="rId32"/>
    <p:sldId id="596" r:id="rId33"/>
    <p:sldId id="593" r:id="rId34"/>
  </p:sldIdLst>
  <p:sldSz cx="9144000" cy="6858000" type="screen4x3"/>
  <p:notesSz cx="6669088" cy="9872663"/>
  <p:defaultTextStyle>
    <a:defPPr>
      <a:defRPr lang="en-US"/>
    </a:defPPr>
    <a:lvl1pPr algn="l" rtl="0" eaLnBrk="0" fontAlgn="base" hangingPunct="0">
      <a:spcBef>
        <a:spcPct val="0"/>
      </a:spcBef>
      <a:spcAft>
        <a:spcPct val="0"/>
      </a:spcAft>
      <a:defRPr kern="1200">
        <a:solidFill>
          <a:srgbClr val="000000"/>
        </a:solidFill>
        <a:latin typeface="Arial" charset="0"/>
        <a:ea typeface="+mn-ea"/>
        <a:cs typeface="+mn-cs"/>
      </a:defRPr>
    </a:lvl1pPr>
    <a:lvl2pPr marL="457200" algn="l" rtl="0" eaLnBrk="0" fontAlgn="base" hangingPunct="0">
      <a:spcBef>
        <a:spcPct val="0"/>
      </a:spcBef>
      <a:spcAft>
        <a:spcPct val="0"/>
      </a:spcAft>
      <a:defRPr kern="1200">
        <a:solidFill>
          <a:srgbClr val="000000"/>
        </a:solidFill>
        <a:latin typeface="Arial" charset="0"/>
        <a:ea typeface="+mn-ea"/>
        <a:cs typeface="+mn-cs"/>
      </a:defRPr>
    </a:lvl2pPr>
    <a:lvl3pPr marL="914400" algn="l" rtl="0" eaLnBrk="0" fontAlgn="base" hangingPunct="0">
      <a:spcBef>
        <a:spcPct val="0"/>
      </a:spcBef>
      <a:spcAft>
        <a:spcPct val="0"/>
      </a:spcAft>
      <a:defRPr kern="1200">
        <a:solidFill>
          <a:srgbClr val="000000"/>
        </a:solidFill>
        <a:latin typeface="Arial" charset="0"/>
        <a:ea typeface="+mn-ea"/>
        <a:cs typeface="+mn-cs"/>
      </a:defRPr>
    </a:lvl3pPr>
    <a:lvl4pPr marL="1371600" algn="l" rtl="0" eaLnBrk="0" fontAlgn="base" hangingPunct="0">
      <a:spcBef>
        <a:spcPct val="0"/>
      </a:spcBef>
      <a:spcAft>
        <a:spcPct val="0"/>
      </a:spcAft>
      <a:defRPr kern="1200">
        <a:solidFill>
          <a:srgbClr val="000000"/>
        </a:solidFill>
        <a:latin typeface="Arial" charset="0"/>
        <a:ea typeface="+mn-ea"/>
        <a:cs typeface="+mn-cs"/>
      </a:defRPr>
    </a:lvl4pPr>
    <a:lvl5pPr marL="1828800" algn="l" rtl="0" eaLnBrk="0" fontAlgn="base" hangingPunct="0">
      <a:spcBef>
        <a:spcPct val="0"/>
      </a:spcBef>
      <a:spcAft>
        <a:spcPct val="0"/>
      </a:spcAft>
      <a:defRPr kern="1200">
        <a:solidFill>
          <a:srgbClr val="000000"/>
        </a:solidFill>
        <a:latin typeface="Arial" charset="0"/>
        <a:ea typeface="+mn-ea"/>
        <a:cs typeface="+mn-cs"/>
      </a:defRPr>
    </a:lvl5pPr>
    <a:lvl6pPr marL="2286000" algn="l" defTabSz="914400" rtl="0" eaLnBrk="1" latinLnBrk="0" hangingPunct="1">
      <a:defRPr kern="1200">
        <a:solidFill>
          <a:srgbClr val="000000"/>
        </a:solidFill>
        <a:latin typeface="Arial" charset="0"/>
        <a:ea typeface="+mn-ea"/>
        <a:cs typeface="+mn-cs"/>
      </a:defRPr>
    </a:lvl6pPr>
    <a:lvl7pPr marL="2743200" algn="l" defTabSz="914400" rtl="0" eaLnBrk="1" latinLnBrk="0" hangingPunct="1">
      <a:defRPr kern="1200">
        <a:solidFill>
          <a:srgbClr val="000000"/>
        </a:solidFill>
        <a:latin typeface="Arial" charset="0"/>
        <a:ea typeface="+mn-ea"/>
        <a:cs typeface="+mn-cs"/>
      </a:defRPr>
    </a:lvl7pPr>
    <a:lvl8pPr marL="3200400" algn="l" defTabSz="914400" rtl="0" eaLnBrk="1" latinLnBrk="0" hangingPunct="1">
      <a:defRPr kern="1200">
        <a:solidFill>
          <a:srgbClr val="000000"/>
        </a:solidFill>
        <a:latin typeface="Arial" charset="0"/>
        <a:ea typeface="+mn-ea"/>
        <a:cs typeface="+mn-cs"/>
      </a:defRPr>
    </a:lvl8pPr>
    <a:lvl9pPr marL="3657600" algn="l" defTabSz="914400" rtl="0" eaLnBrk="1" latinLnBrk="0" hangingPunct="1">
      <a:defRPr kern="1200">
        <a:solidFill>
          <a:srgbClr val="000000"/>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218"/>
    <a:srgbClr val="FF33CC"/>
    <a:srgbClr val="EAEAEA"/>
    <a:srgbClr val="FFD9AF"/>
    <a:srgbClr val="808080"/>
    <a:srgbClr val="FFFF00"/>
    <a:srgbClr val="FF0000"/>
    <a:srgbClr val="000066"/>
    <a:srgbClr val="32323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68" autoAdjust="0"/>
    <p:restoredTop sz="94660" autoAdjust="0"/>
  </p:normalViewPr>
  <p:slideViewPr>
    <p:cSldViewPr>
      <p:cViewPr>
        <p:scale>
          <a:sx n="75" d="100"/>
          <a:sy n="75" d="100"/>
        </p:scale>
        <p:origin x="-822" y="-76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08" y="198"/>
      </p:cViewPr>
      <p:guideLst>
        <p:guide orient="horz" pos="3109"/>
        <p:guide pos="210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5.xml"/><Relationship Id="rId3" Type="http://schemas.openxmlformats.org/officeDocument/2006/relationships/slide" Target="slides/slide13.xml"/><Relationship Id="rId7" Type="http://schemas.openxmlformats.org/officeDocument/2006/relationships/slide" Target="slides/slide18.xml"/><Relationship Id="rId12" Type="http://schemas.openxmlformats.org/officeDocument/2006/relationships/slide" Target="slides/slide24.xml"/><Relationship Id="rId2" Type="http://schemas.openxmlformats.org/officeDocument/2006/relationships/slide" Target="slides/slide12.xml"/><Relationship Id="rId1" Type="http://schemas.openxmlformats.org/officeDocument/2006/relationships/slide" Target="slides/slide4.xml"/><Relationship Id="rId6" Type="http://schemas.openxmlformats.org/officeDocument/2006/relationships/slide" Target="slides/slide17.xml"/><Relationship Id="rId11" Type="http://schemas.openxmlformats.org/officeDocument/2006/relationships/slide" Target="slides/slide23.xml"/><Relationship Id="rId5" Type="http://schemas.openxmlformats.org/officeDocument/2006/relationships/slide" Target="slides/slide16.xml"/><Relationship Id="rId10" Type="http://schemas.openxmlformats.org/officeDocument/2006/relationships/slide" Target="slides/slide22.xml"/><Relationship Id="rId4" Type="http://schemas.openxmlformats.org/officeDocument/2006/relationships/slide" Target="slides/slide15.xml"/><Relationship Id="rId9" Type="http://schemas.openxmlformats.org/officeDocument/2006/relationships/slide" Target="slides/slide21.xml"/><Relationship Id="rId14"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4186"/>
          </a:xfrm>
          <a:prstGeom prst="rect">
            <a:avLst/>
          </a:prstGeom>
        </p:spPr>
        <p:txBody>
          <a:bodyPr vert="horz" lIns="90425" tIns="45213" rIns="90425" bIns="45213"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4186"/>
          </a:xfrm>
          <a:prstGeom prst="rect">
            <a:avLst/>
          </a:prstGeom>
        </p:spPr>
        <p:txBody>
          <a:bodyPr vert="horz" lIns="90425" tIns="45213" rIns="90425" bIns="45213" rtlCol="0"/>
          <a:lstStyle>
            <a:lvl1pPr algn="r">
              <a:defRPr sz="1200"/>
            </a:lvl1pPr>
          </a:lstStyle>
          <a:p>
            <a:fld id="{D584F34D-9F35-4048-89A4-8F5C08DB2491}" type="datetimeFigureOut">
              <a:rPr lang="en-US" smtClean="0"/>
              <a:pPr/>
              <a:t>10/12/2012</a:t>
            </a:fld>
            <a:endParaRPr lang="en-US"/>
          </a:p>
        </p:txBody>
      </p:sp>
      <p:sp>
        <p:nvSpPr>
          <p:cNvPr id="4" name="Footer Placeholder 3"/>
          <p:cNvSpPr>
            <a:spLocks noGrp="1"/>
          </p:cNvSpPr>
          <p:nvPr>
            <p:ph type="ftr" sz="quarter" idx="2"/>
          </p:nvPr>
        </p:nvSpPr>
        <p:spPr>
          <a:xfrm>
            <a:off x="0" y="9376900"/>
            <a:ext cx="2890665" cy="494185"/>
          </a:xfrm>
          <a:prstGeom prst="rect">
            <a:avLst/>
          </a:prstGeom>
        </p:spPr>
        <p:txBody>
          <a:bodyPr vert="horz" lIns="90425" tIns="45213" rIns="90425" bIns="45213"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376900"/>
            <a:ext cx="2890665" cy="494185"/>
          </a:xfrm>
          <a:prstGeom prst="rect">
            <a:avLst/>
          </a:prstGeom>
        </p:spPr>
        <p:txBody>
          <a:bodyPr vert="horz" lIns="90425" tIns="45213" rIns="90425" bIns="45213" rtlCol="0" anchor="b"/>
          <a:lstStyle>
            <a:lvl1pPr algn="r">
              <a:defRPr sz="1200"/>
            </a:lvl1pPr>
          </a:lstStyle>
          <a:p>
            <a:fld id="{1051F8D6-5869-494A-B6AD-D5C403D0D38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0665" cy="494186"/>
          </a:xfrm>
          <a:prstGeom prst="rect">
            <a:avLst/>
          </a:prstGeom>
          <a:noFill/>
          <a:ln w="9525">
            <a:noFill/>
            <a:miter lim="800000"/>
            <a:headEnd/>
            <a:tailEnd/>
          </a:ln>
          <a:effectLst/>
        </p:spPr>
        <p:txBody>
          <a:bodyPr vert="horz" wrap="square" lIns="89715" tIns="44857" rIns="89715" bIns="44857" numCol="1" anchor="t" anchorCtr="0" compatLnSpc="1">
            <a:prstTxWarp prst="textNoShape">
              <a:avLst/>
            </a:prstTxWarp>
          </a:bodyPr>
          <a:lstStyle>
            <a:lvl1pPr defTabSz="897971">
              <a:defRPr sz="1200">
                <a:solidFill>
                  <a:schemeClr val="tx1"/>
                </a:solidFill>
                <a:latin typeface="Times" pitchFamily="18" charset="0"/>
              </a:defRPr>
            </a:lvl1pPr>
          </a:lstStyle>
          <a:p>
            <a:endParaRPr lang="en-US"/>
          </a:p>
        </p:txBody>
      </p:sp>
      <p:sp>
        <p:nvSpPr>
          <p:cNvPr id="4099" name="Rectangle 3"/>
          <p:cNvSpPr>
            <a:spLocks noGrp="1" noChangeArrowheads="1"/>
          </p:cNvSpPr>
          <p:nvPr>
            <p:ph type="dt" idx="1"/>
          </p:nvPr>
        </p:nvSpPr>
        <p:spPr bwMode="auto">
          <a:xfrm>
            <a:off x="3778423" y="0"/>
            <a:ext cx="2890665" cy="494186"/>
          </a:xfrm>
          <a:prstGeom prst="rect">
            <a:avLst/>
          </a:prstGeom>
          <a:noFill/>
          <a:ln w="9525">
            <a:noFill/>
            <a:miter lim="800000"/>
            <a:headEnd/>
            <a:tailEnd/>
          </a:ln>
          <a:effectLst/>
        </p:spPr>
        <p:txBody>
          <a:bodyPr vert="horz" wrap="square" lIns="89715" tIns="44857" rIns="89715" bIns="44857" numCol="1" anchor="t" anchorCtr="0" compatLnSpc="1">
            <a:prstTxWarp prst="textNoShape">
              <a:avLst/>
            </a:prstTxWarp>
          </a:bodyPr>
          <a:lstStyle>
            <a:lvl1pPr algn="r" defTabSz="897971">
              <a:defRPr sz="1200">
                <a:solidFill>
                  <a:schemeClr val="tx1"/>
                </a:solidFill>
                <a:latin typeface="Times" pitchFamily="18" charset="0"/>
              </a:defRPr>
            </a:lvl1pPr>
          </a:lstStyle>
          <a:p>
            <a:endParaRPr lang="en-US"/>
          </a:p>
        </p:txBody>
      </p:sp>
      <p:sp>
        <p:nvSpPr>
          <p:cNvPr id="4100" name="Rectangle 4"/>
          <p:cNvSpPr>
            <a:spLocks noGrp="1" noRot="1" noChangeAspect="1" noChangeArrowheads="1" noTextEdit="1"/>
          </p:cNvSpPr>
          <p:nvPr>
            <p:ph type="sldImg" idx="2"/>
          </p:nvPr>
        </p:nvSpPr>
        <p:spPr bwMode="auto">
          <a:xfrm>
            <a:off x="868363" y="739775"/>
            <a:ext cx="4933950" cy="37020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889316" y="4690819"/>
            <a:ext cx="4890457" cy="4441355"/>
          </a:xfrm>
          <a:prstGeom prst="rect">
            <a:avLst/>
          </a:prstGeom>
          <a:noFill/>
          <a:ln w="9525">
            <a:noFill/>
            <a:miter lim="800000"/>
            <a:headEnd/>
            <a:tailEnd/>
          </a:ln>
          <a:effectLst/>
        </p:spPr>
        <p:txBody>
          <a:bodyPr vert="horz" wrap="square" lIns="89715" tIns="44857" rIns="89715" bIns="4485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9378477"/>
            <a:ext cx="2890665" cy="494186"/>
          </a:xfrm>
          <a:prstGeom prst="rect">
            <a:avLst/>
          </a:prstGeom>
          <a:noFill/>
          <a:ln w="9525">
            <a:noFill/>
            <a:miter lim="800000"/>
            <a:headEnd/>
            <a:tailEnd/>
          </a:ln>
          <a:effectLst/>
        </p:spPr>
        <p:txBody>
          <a:bodyPr vert="horz" wrap="square" lIns="89715" tIns="44857" rIns="89715" bIns="44857" numCol="1" anchor="b" anchorCtr="0" compatLnSpc="1">
            <a:prstTxWarp prst="textNoShape">
              <a:avLst/>
            </a:prstTxWarp>
          </a:bodyPr>
          <a:lstStyle>
            <a:lvl1pPr defTabSz="897971">
              <a:defRPr sz="1200">
                <a:solidFill>
                  <a:schemeClr val="tx1"/>
                </a:solidFill>
                <a:latin typeface="Times" pitchFamily="18" charset="0"/>
              </a:defRPr>
            </a:lvl1pPr>
          </a:lstStyle>
          <a:p>
            <a:endParaRPr lang="en-US"/>
          </a:p>
        </p:txBody>
      </p:sp>
      <p:sp>
        <p:nvSpPr>
          <p:cNvPr id="4103" name="Rectangle 7"/>
          <p:cNvSpPr>
            <a:spLocks noGrp="1" noChangeArrowheads="1"/>
          </p:cNvSpPr>
          <p:nvPr>
            <p:ph type="sldNum" sz="quarter" idx="5"/>
          </p:nvPr>
        </p:nvSpPr>
        <p:spPr bwMode="auto">
          <a:xfrm>
            <a:off x="3778423" y="9378477"/>
            <a:ext cx="2890665" cy="494186"/>
          </a:xfrm>
          <a:prstGeom prst="rect">
            <a:avLst/>
          </a:prstGeom>
          <a:noFill/>
          <a:ln w="9525">
            <a:noFill/>
            <a:miter lim="800000"/>
            <a:headEnd/>
            <a:tailEnd/>
          </a:ln>
          <a:effectLst/>
        </p:spPr>
        <p:txBody>
          <a:bodyPr vert="horz" wrap="square" lIns="89715" tIns="44857" rIns="89715" bIns="44857" numCol="1" anchor="b" anchorCtr="0" compatLnSpc="1">
            <a:prstTxWarp prst="textNoShape">
              <a:avLst/>
            </a:prstTxWarp>
          </a:bodyPr>
          <a:lstStyle>
            <a:lvl1pPr algn="r" defTabSz="897971">
              <a:defRPr sz="1200">
                <a:solidFill>
                  <a:schemeClr val="tx1"/>
                </a:solidFill>
                <a:latin typeface="Times" pitchFamily="18" charset="0"/>
              </a:defRPr>
            </a:lvl1pPr>
          </a:lstStyle>
          <a:p>
            <a:fld id="{65BC52EB-4AA3-458B-8FE0-853F9B041BC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121DCA-1E20-4219-B288-4FDB4909DE4A}" type="slidenum">
              <a:rPr lang="en-US"/>
              <a:pPr/>
              <a:t>1</a:t>
            </a:fld>
            <a:endParaRPr lang="en-US"/>
          </a:p>
        </p:txBody>
      </p:sp>
      <p:sp>
        <p:nvSpPr>
          <p:cNvPr id="641026" name="Rectangle 2"/>
          <p:cNvSpPr>
            <a:spLocks noGrp="1" noRot="1" noChangeAspect="1" noChangeArrowheads="1" noTextEdit="1"/>
          </p:cNvSpPr>
          <p:nvPr>
            <p:ph type="sldImg"/>
          </p:nvPr>
        </p:nvSpPr>
        <p:spPr>
          <a:ln/>
        </p:spPr>
      </p:sp>
      <p:sp>
        <p:nvSpPr>
          <p:cNvPr id="6410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B71240-BAF7-45F8-9B3D-AE5ED4A5A8B3}" type="slidenum">
              <a:rPr lang="en-US"/>
              <a:pPr/>
              <a:t>10</a:t>
            </a:fld>
            <a:endParaRPr lang="en-US"/>
          </a:p>
        </p:txBody>
      </p:sp>
      <p:sp>
        <p:nvSpPr>
          <p:cNvPr id="655362" name="Rectangle 2"/>
          <p:cNvSpPr>
            <a:spLocks noGrp="1" noRot="1" noChangeAspect="1" noChangeArrowheads="1" noTextEdit="1"/>
          </p:cNvSpPr>
          <p:nvPr>
            <p:ph type="sldImg"/>
          </p:nvPr>
        </p:nvSpPr>
        <p:spPr>
          <a:ln/>
        </p:spPr>
      </p:sp>
      <p:sp>
        <p:nvSpPr>
          <p:cNvPr id="655363" name="Rectangle 3"/>
          <p:cNvSpPr>
            <a:spLocks noGrp="1" noChangeArrowheads="1"/>
          </p:cNvSpPr>
          <p:nvPr>
            <p:ph type="body" idx="1"/>
          </p:nvPr>
        </p:nvSpPr>
        <p:spPr/>
        <p:txBody>
          <a:bodyPr/>
          <a:lstStyle/>
          <a:p>
            <a:r>
              <a:rPr lang="en-GB" dirty="0" smtClean="0"/>
              <a:t>“giving something back” to science, and a feeling of responsibility as they have had their own papers reviewed by others</a:t>
            </a:r>
          </a:p>
          <a:p>
            <a:endParaRPr lang="en-GB" dirty="0" smtClean="0"/>
          </a:p>
          <a:p>
            <a:r>
              <a:rPr lang="en-US" dirty="0" smtClean="0"/>
              <a:t>Unpublished materials disclosed in a submitted manuscript must not be used in a reviewer’s own research without the express written consent of the author. Privileged information or ideas obtained through peer review must be kept confidential and not used for personal advantage</a:t>
            </a:r>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Does the article you are being asked to review truly match your expertise?</a:t>
            </a:r>
            <a:r>
              <a:rPr lang="en-US" dirty="0" smtClean="0"/>
              <a:t> </a:t>
            </a:r>
          </a:p>
          <a:p>
            <a:r>
              <a:rPr lang="en-US" dirty="0" smtClean="0"/>
              <a:t>The Editor who has approached you may not know your work intimately, and may only be aware of your work in a broader context. Only accept an invitation if you are competent to review the article.</a:t>
            </a:r>
          </a:p>
          <a:p>
            <a:r>
              <a:rPr lang="en-US" dirty="0" smtClean="0"/>
              <a:t>-    </a:t>
            </a:r>
            <a:r>
              <a:rPr lang="en-US" i="1" dirty="0" smtClean="0"/>
              <a:t>Do you have time to review the paper?</a:t>
            </a:r>
            <a:r>
              <a:rPr lang="en-US" dirty="0" smtClean="0"/>
              <a:t> </a:t>
            </a:r>
          </a:p>
          <a:p>
            <a:r>
              <a:rPr lang="en-US" dirty="0" smtClean="0"/>
              <a:t>Reviewing an article can be quite time consuming. The time taken to review can vary from field to field, but an article will take, on average, 3 hours to review properly. Will you have sufficient time before the deadline stipulated in the invitation to conduct a thorough review? If you can not conduct the review let the editor know immediately, and if possible advise the editor of alternative reviewers.</a:t>
            </a:r>
          </a:p>
          <a:p>
            <a:r>
              <a:rPr lang="en-US" dirty="0" smtClean="0"/>
              <a:t>-    </a:t>
            </a:r>
            <a:r>
              <a:rPr lang="en-US" i="1" dirty="0" smtClean="0"/>
              <a:t>Are there any potential conflicts of interest?</a:t>
            </a:r>
            <a:r>
              <a:rPr lang="en-US" dirty="0" smtClean="0"/>
              <a:t> </a:t>
            </a:r>
          </a:p>
          <a:p>
            <a:r>
              <a:rPr lang="en-US" dirty="0" smtClean="0"/>
              <a:t>A conflict of interest will not necessarily eliminate you from reviewing an article, but full disclosure to the editor will allow them to make an informed decision. For example, if you work in the same department or institute as one of the authors, worked on a paper previously with an author or have a professional or financial connection to the article. These should all be listed when responding to the editor’s invitation for review.</a:t>
            </a:r>
          </a:p>
          <a:p>
            <a:endParaRPr lang="en-US" dirty="0"/>
          </a:p>
        </p:txBody>
      </p:sp>
      <p:sp>
        <p:nvSpPr>
          <p:cNvPr id="4" name="Slide Number Placeholder 3"/>
          <p:cNvSpPr>
            <a:spLocks noGrp="1"/>
          </p:cNvSpPr>
          <p:nvPr>
            <p:ph type="sldNum" sz="quarter" idx="10"/>
          </p:nvPr>
        </p:nvSpPr>
        <p:spPr/>
        <p:txBody>
          <a:bodyPr/>
          <a:lstStyle/>
          <a:p>
            <a:fld id="{65BC52EB-4AA3-458B-8FE0-853F9B041BC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3D83E9-6978-41C4-A8B8-8410379F7813}" type="slidenum">
              <a:rPr lang="en-US"/>
              <a:pPr/>
              <a:t>12</a:t>
            </a:fld>
            <a:endParaRPr lang="en-US"/>
          </a:p>
        </p:txBody>
      </p:sp>
      <p:sp>
        <p:nvSpPr>
          <p:cNvPr id="657410" name="Rectangle 2"/>
          <p:cNvSpPr>
            <a:spLocks noGrp="1" noRot="1" noChangeAspect="1" noChangeArrowheads="1" noTextEdit="1"/>
          </p:cNvSpPr>
          <p:nvPr>
            <p:ph type="sldImg"/>
          </p:nvPr>
        </p:nvSpPr>
        <p:spPr>
          <a:xfrm>
            <a:off x="866775" y="739775"/>
            <a:ext cx="4935538" cy="3702050"/>
          </a:xfrm>
          <a:ln/>
        </p:spPr>
      </p:sp>
      <p:sp>
        <p:nvSpPr>
          <p:cNvPr id="657411" name="Rectangle 3"/>
          <p:cNvSpPr>
            <a:spLocks noGrp="1" noChangeArrowheads="1"/>
          </p:cNvSpPr>
          <p:nvPr>
            <p:ph type="body" idx="1"/>
          </p:nvPr>
        </p:nvSpPr>
        <p:spPr/>
        <p:txBody>
          <a:bodyPr/>
          <a:lstStyle/>
          <a:p>
            <a:r>
              <a:rPr lang="en-GB" dirty="0" smtClean="0"/>
              <a:t>Although the following slides are targeted at reviewers, if you have not yet reviewed a paper yourself, it is still useful to know what reviewers should be looking for</a:t>
            </a:r>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559A25-6BA7-4F1C-90F9-574B8A94AB0A}" type="slidenum">
              <a:rPr lang="en-US"/>
              <a:pPr/>
              <a:t>13</a:t>
            </a:fld>
            <a:endParaRPr lang="en-US"/>
          </a:p>
        </p:txBody>
      </p:sp>
      <p:sp>
        <p:nvSpPr>
          <p:cNvPr id="659458" name="Rectangle 2"/>
          <p:cNvSpPr>
            <a:spLocks noGrp="1" noRot="1" noChangeAspect="1" noChangeArrowheads="1" noTextEdit="1"/>
          </p:cNvSpPr>
          <p:nvPr>
            <p:ph type="sldImg"/>
          </p:nvPr>
        </p:nvSpPr>
        <p:spPr>
          <a:xfrm>
            <a:off x="866775" y="739775"/>
            <a:ext cx="4935538" cy="3702050"/>
          </a:xfrm>
          <a:ln/>
        </p:spPr>
      </p:sp>
      <p:sp>
        <p:nvSpPr>
          <p:cNvPr id="659459" name="Rectangle 3"/>
          <p:cNvSpPr>
            <a:spLocks noGrp="1" noChangeArrowheads="1"/>
          </p:cNvSpPr>
          <p:nvPr>
            <p:ph type="body" idx="1"/>
          </p:nvPr>
        </p:nvSpPr>
        <p:spPr/>
        <p:txBody>
          <a:bodyPr/>
          <a:lstStyle/>
          <a:p>
            <a:r>
              <a:rPr lang="en-US" dirty="0" smtClean="0"/>
              <a:t>Is the article sufficiently novel and interesting to warrant publication? </a:t>
            </a:r>
          </a:p>
          <a:p>
            <a:r>
              <a:rPr lang="en-US" dirty="0" smtClean="0"/>
              <a:t>Does it add to the collection of knowledge? </a:t>
            </a:r>
          </a:p>
          <a:p>
            <a:r>
              <a:rPr lang="en-US" dirty="0" smtClean="0"/>
              <a:t>Does the article adhere to the journal's standards? </a:t>
            </a:r>
          </a:p>
          <a:p>
            <a:r>
              <a:rPr lang="en-US" dirty="0" smtClean="0"/>
              <a:t>Is the research question an important one? </a:t>
            </a:r>
          </a:p>
          <a:p>
            <a:r>
              <a:rPr lang="en-US" dirty="0" smtClean="0"/>
              <a:t>In order to determine its originality and appropriateness for the journal it might be helpful to think of the research in terms of what percentile it is in? Is it in the top 25% of papers in this field? </a:t>
            </a:r>
          </a:p>
          <a:p>
            <a:r>
              <a:rPr lang="en-US" dirty="0" smtClean="0"/>
              <a:t>You might wish to do a quick literature search using tools such as Scopus to see if there are any reviews of the area. If the research been covered previously, pass on references of those works to the editor.</a:t>
            </a:r>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54A49E-7887-4349-BE2F-FCE494396B5A}" type="slidenum">
              <a:rPr lang="en-US"/>
              <a:pPr/>
              <a:t>14</a:t>
            </a:fld>
            <a:endParaRPr lang="en-US"/>
          </a:p>
        </p:txBody>
      </p:sp>
      <p:sp>
        <p:nvSpPr>
          <p:cNvPr id="712706" name="Rectangle 2"/>
          <p:cNvSpPr>
            <a:spLocks noGrp="1" noRot="1" noChangeAspect="1" noChangeArrowheads="1" noTextEdit="1"/>
          </p:cNvSpPr>
          <p:nvPr>
            <p:ph type="sldImg"/>
          </p:nvPr>
        </p:nvSpPr>
        <p:spPr>
          <a:ln/>
        </p:spPr>
      </p:sp>
      <p:sp>
        <p:nvSpPr>
          <p:cNvPr id="7127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BA076-34FF-494B-85E5-F44EED55AA96}" type="slidenum">
              <a:rPr lang="en-US"/>
              <a:pPr/>
              <a:t>15</a:t>
            </a:fld>
            <a:endParaRPr lang="en-US"/>
          </a:p>
        </p:txBody>
      </p:sp>
      <p:sp>
        <p:nvSpPr>
          <p:cNvPr id="661506" name="Rectangle 2"/>
          <p:cNvSpPr>
            <a:spLocks noGrp="1" noRot="1" noChangeAspect="1" noChangeArrowheads="1" noTextEdit="1"/>
          </p:cNvSpPr>
          <p:nvPr>
            <p:ph type="sldImg"/>
          </p:nvPr>
        </p:nvSpPr>
        <p:spPr>
          <a:xfrm>
            <a:off x="866775" y="739775"/>
            <a:ext cx="4935538" cy="3702050"/>
          </a:xfrm>
          <a:ln/>
        </p:spPr>
      </p:sp>
      <p:sp>
        <p:nvSpPr>
          <p:cNvPr id="661507" name="Rectangle 3"/>
          <p:cNvSpPr>
            <a:spLocks noGrp="1" noChangeArrowheads="1"/>
          </p:cNvSpPr>
          <p:nvPr>
            <p:ph type="body" idx="1"/>
          </p:nvPr>
        </p:nvSpPr>
        <p:spPr/>
        <p:txBody>
          <a:bodyPr/>
          <a:lstStyle/>
          <a:p>
            <a:r>
              <a:rPr lang="en-US" dirty="0" smtClean="0"/>
              <a:t>If you wish to ask opinions from colleagues or students regarding the article you should let the editor know beforehand. Most editors welcome additional comments, but whoever else is involved will likewise need to keep the review process confidential. </a:t>
            </a:r>
            <a:br>
              <a:rPr lang="en-US" dirty="0" smtClean="0"/>
            </a:br>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1E6700-EE23-4462-967D-8D28DA3C3960}" type="slidenum">
              <a:rPr lang="en-US"/>
              <a:pPr/>
              <a:t>16</a:t>
            </a:fld>
            <a:endParaRPr lang="en-US"/>
          </a:p>
        </p:txBody>
      </p:sp>
      <p:sp>
        <p:nvSpPr>
          <p:cNvPr id="665602" name="Rectangle 2"/>
          <p:cNvSpPr>
            <a:spLocks noGrp="1" noRot="1" noChangeAspect="1" noChangeArrowheads="1" noTextEdit="1"/>
          </p:cNvSpPr>
          <p:nvPr>
            <p:ph type="sldImg"/>
          </p:nvPr>
        </p:nvSpPr>
        <p:spPr>
          <a:xfrm>
            <a:off x="866775" y="739775"/>
            <a:ext cx="4935538" cy="3702050"/>
          </a:xfrm>
          <a:ln/>
        </p:spPr>
      </p:sp>
      <p:sp>
        <p:nvSpPr>
          <p:cNvPr id="6656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C95897-BF19-4A1D-9B2D-4BB9CF4E506F}" type="slidenum">
              <a:rPr lang="en-US"/>
              <a:pPr/>
              <a:t>17</a:t>
            </a:fld>
            <a:endParaRPr lang="en-US"/>
          </a:p>
        </p:txBody>
      </p:sp>
      <p:sp>
        <p:nvSpPr>
          <p:cNvPr id="667650" name="Rectangle 2"/>
          <p:cNvSpPr>
            <a:spLocks noGrp="1" noRot="1" noChangeAspect="1" noChangeArrowheads="1" noTextEdit="1"/>
          </p:cNvSpPr>
          <p:nvPr>
            <p:ph type="sldImg"/>
          </p:nvPr>
        </p:nvSpPr>
        <p:spPr>
          <a:xfrm>
            <a:off x="866775" y="739775"/>
            <a:ext cx="4935538" cy="3702050"/>
          </a:xfrm>
          <a:ln/>
        </p:spPr>
      </p:sp>
      <p:sp>
        <p:nvSpPr>
          <p:cNvPr id="667651" name="Rectangle 3"/>
          <p:cNvSpPr>
            <a:spLocks noGrp="1" noChangeArrowheads="1"/>
          </p:cNvSpPr>
          <p:nvPr>
            <p:ph type="body" idx="1"/>
          </p:nvPr>
        </p:nvSpPr>
        <p:spPr/>
        <p:txBody>
          <a:bodyPr/>
          <a:lstStyle/>
          <a:p>
            <a:r>
              <a:rPr lang="en-GB" dirty="0" smtClean="0"/>
              <a:t>I’m now going to look at the main sections of a paper, and what they should contain. I’ll then comment on what the role of the reviewer is when analyzing these sections.</a:t>
            </a:r>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8D6A40-C1FD-49CC-9271-36D6A91F6760}" type="slidenum">
              <a:rPr lang="en-US"/>
              <a:pPr/>
              <a:t>18</a:t>
            </a:fld>
            <a:endParaRPr lang="en-US"/>
          </a:p>
        </p:txBody>
      </p:sp>
      <p:sp>
        <p:nvSpPr>
          <p:cNvPr id="669698" name="Rectangle 2"/>
          <p:cNvSpPr>
            <a:spLocks noGrp="1" noRot="1" noChangeAspect="1" noChangeArrowheads="1" noTextEdit="1"/>
          </p:cNvSpPr>
          <p:nvPr>
            <p:ph type="sldImg"/>
          </p:nvPr>
        </p:nvSpPr>
        <p:spPr>
          <a:xfrm>
            <a:off x="866775" y="739775"/>
            <a:ext cx="4935538" cy="3702050"/>
          </a:xfrm>
          <a:ln/>
        </p:spPr>
      </p:sp>
      <p:sp>
        <p:nvSpPr>
          <p:cNvPr id="6696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8A6D6F-6DF9-4255-A667-CE6ECA16A0C5}" type="slidenum">
              <a:rPr lang="en-US"/>
              <a:pPr/>
              <a:t>19</a:t>
            </a:fld>
            <a:endParaRPr lang="en-US"/>
          </a:p>
        </p:txBody>
      </p:sp>
      <p:sp>
        <p:nvSpPr>
          <p:cNvPr id="716802" name="Rectangle 2"/>
          <p:cNvSpPr>
            <a:spLocks noGrp="1" noRot="1" noChangeAspect="1" noChangeArrowheads="1" noTextEdit="1"/>
          </p:cNvSpPr>
          <p:nvPr>
            <p:ph type="sldImg"/>
          </p:nvPr>
        </p:nvSpPr>
        <p:spPr>
          <a:ln/>
        </p:spPr>
      </p:sp>
      <p:sp>
        <p:nvSpPr>
          <p:cNvPr id="7168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12DA6-E77F-4C37-935A-2BD3998367B9}" type="slidenum">
              <a:rPr lang="en-US"/>
              <a:pPr/>
              <a:t>2</a:t>
            </a:fld>
            <a:endParaRPr lang="en-US"/>
          </a:p>
        </p:txBody>
      </p:sp>
      <p:sp>
        <p:nvSpPr>
          <p:cNvPr id="643074" name="Rectangle 2"/>
          <p:cNvSpPr>
            <a:spLocks noGrp="1" noRot="1" noChangeAspect="1" noChangeArrowheads="1" noTextEdit="1"/>
          </p:cNvSpPr>
          <p:nvPr>
            <p:ph type="sldImg"/>
          </p:nvPr>
        </p:nvSpPr>
        <p:spPr>
          <a:ln/>
        </p:spPr>
      </p:sp>
      <p:sp>
        <p:nvSpPr>
          <p:cNvPr id="6430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646B4F-3452-4098-B9DB-BB93DAE691BF}" type="slidenum">
              <a:rPr lang="en-US"/>
              <a:pPr/>
              <a:t>20</a:t>
            </a:fld>
            <a:endParaRPr lang="en-US"/>
          </a:p>
        </p:txBody>
      </p:sp>
      <p:sp>
        <p:nvSpPr>
          <p:cNvPr id="671746" name="Rectangle 2"/>
          <p:cNvSpPr>
            <a:spLocks noGrp="1" noRot="1" noChangeAspect="1" noChangeArrowheads="1" noTextEdit="1"/>
          </p:cNvSpPr>
          <p:nvPr>
            <p:ph type="sldImg"/>
          </p:nvPr>
        </p:nvSpPr>
        <p:spPr>
          <a:xfrm>
            <a:off x="866775" y="739775"/>
            <a:ext cx="4935538" cy="3702050"/>
          </a:xfrm>
          <a:ln/>
        </p:spPr>
      </p:sp>
      <p:sp>
        <p:nvSpPr>
          <p:cNvPr id="6717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07E76-3C9B-49F1-AA12-EBFB9F4C684E}" type="slidenum">
              <a:rPr lang="en-US"/>
              <a:pPr/>
              <a:t>21</a:t>
            </a:fld>
            <a:endParaRPr lang="en-US"/>
          </a:p>
        </p:txBody>
      </p:sp>
      <p:sp>
        <p:nvSpPr>
          <p:cNvPr id="673794" name="Rectangle 2"/>
          <p:cNvSpPr>
            <a:spLocks noGrp="1" noRot="1" noChangeAspect="1" noChangeArrowheads="1" noTextEdit="1"/>
          </p:cNvSpPr>
          <p:nvPr>
            <p:ph type="sldImg"/>
          </p:nvPr>
        </p:nvSpPr>
        <p:spPr>
          <a:xfrm>
            <a:off x="866775" y="739775"/>
            <a:ext cx="4935538" cy="3702050"/>
          </a:xfrm>
          <a:ln/>
        </p:spPr>
      </p:sp>
      <p:sp>
        <p:nvSpPr>
          <p:cNvPr id="673795" name="Rectangle 3"/>
          <p:cNvSpPr>
            <a:spLocks noGrp="1" noChangeArrowheads="1"/>
          </p:cNvSpPr>
          <p:nvPr>
            <p:ph type="body" idx="1"/>
          </p:nvPr>
        </p:nvSpPr>
        <p:spPr/>
        <p:txBody>
          <a:bodyPr/>
          <a:lstStyle/>
          <a:p>
            <a:r>
              <a:rPr lang="en-GB" dirty="0" smtClean="0"/>
              <a:t>It is not the reviewer’s role to correct the paper!</a:t>
            </a:r>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51C07B-D47A-4A88-B5F1-F1A0EFB191A6}" type="slidenum">
              <a:rPr lang="en-US"/>
              <a:pPr/>
              <a:t>22</a:t>
            </a:fld>
            <a:endParaRPr lang="en-US"/>
          </a:p>
        </p:txBody>
      </p:sp>
      <p:sp>
        <p:nvSpPr>
          <p:cNvPr id="675842" name="Rectangle 2"/>
          <p:cNvSpPr>
            <a:spLocks noGrp="1" noRot="1" noChangeAspect="1" noChangeArrowheads="1" noTextEdit="1"/>
          </p:cNvSpPr>
          <p:nvPr>
            <p:ph type="sldImg"/>
          </p:nvPr>
        </p:nvSpPr>
        <p:spPr>
          <a:xfrm>
            <a:off x="866775" y="739775"/>
            <a:ext cx="4935538" cy="3702050"/>
          </a:xfrm>
          <a:ln/>
        </p:spPr>
      </p:sp>
      <p:sp>
        <p:nvSpPr>
          <p:cNvPr id="675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935A3-E4DD-4440-8300-D845A702D8B9}" type="slidenum">
              <a:rPr lang="en-US"/>
              <a:pPr/>
              <a:t>23</a:t>
            </a:fld>
            <a:endParaRPr lang="en-US"/>
          </a:p>
        </p:txBody>
      </p:sp>
      <p:sp>
        <p:nvSpPr>
          <p:cNvPr id="677890" name="Rectangle 2"/>
          <p:cNvSpPr>
            <a:spLocks noGrp="1" noRot="1" noChangeAspect="1" noChangeArrowheads="1" noTextEdit="1"/>
          </p:cNvSpPr>
          <p:nvPr>
            <p:ph type="sldImg"/>
          </p:nvPr>
        </p:nvSpPr>
        <p:spPr>
          <a:xfrm>
            <a:off x="866775" y="739775"/>
            <a:ext cx="4935538" cy="3702050"/>
          </a:xfrm>
          <a:ln/>
        </p:spPr>
      </p:sp>
      <p:sp>
        <p:nvSpPr>
          <p:cNvPr id="677891" name="Rectangle 3"/>
          <p:cNvSpPr>
            <a:spLocks noGrp="1" noChangeArrowheads="1"/>
          </p:cNvSpPr>
          <p:nvPr>
            <p:ph type="body" idx="1"/>
          </p:nvPr>
        </p:nvSpPr>
        <p:spPr/>
        <p:txBody>
          <a:bodyPr/>
          <a:lstStyle/>
          <a:p>
            <a:r>
              <a:rPr lang="en-US" dirty="0" smtClean="0"/>
              <a:t>Results. This is where the author/s should explain in words what he/she discovered in the research. It should be clearly laid out and in a logical sequence. </a:t>
            </a:r>
          </a:p>
          <a:p>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E5ACAD-D800-4E46-8798-8ED508DDEFD9}" type="slidenum">
              <a:rPr lang="en-US"/>
              <a:pPr/>
              <a:t>24</a:t>
            </a:fld>
            <a:endParaRPr lang="en-US"/>
          </a:p>
        </p:txBody>
      </p:sp>
      <p:sp>
        <p:nvSpPr>
          <p:cNvPr id="679938" name="Rectangle 2"/>
          <p:cNvSpPr>
            <a:spLocks noGrp="1" noRot="1" noChangeAspect="1" noChangeArrowheads="1" noTextEdit="1"/>
          </p:cNvSpPr>
          <p:nvPr>
            <p:ph type="sldImg"/>
          </p:nvPr>
        </p:nvSpPr>
        <p:spPr>
          <a:xfrm>
            <a:off x="866775" y="739775"/>
            <a:ext cx="4935538" cy="3702050"/>
          </a:xfrm>
          <a:ln/>
        </p:spPr>
      </p:sp>
      <p:sp>
        <p:nvSpPr>
          <p:cNvPr id="679939" name="Rectangle 3"/>
          <p:cNvSpPr>
            <a:spLocks noGrp="1" noChangeArrowheads="1"/>
          </p:cNvSpPr>
          <p:nvPr>
            <p:ph type="body" idx="1"/>
          </p:nvPr>
        </p:nvSpPr>
        <p:spPr/>
        <p:txBody>
          <a:bodyPr/>
          <a:lstStyle/>
          <a:p>
            <a:r>
              <a:rPr lang="en-GB" dirty="0" smtClean="0"/>
              <a:t>Has the appropriate analysis been carried out?</a:t>
            </a:r>
          </a:p>
          <a:p>
            <a:r>
              <a:rPr lang="en-GB" dirty="0" smtClean="0"/>
              <a:t>Are the statistics correct? If you are not comfortable with statistics, advise the editor when you submit your report.</a:t>
            </a:r>
          </a:p>
          <a:p>
            <a:r>
              <a:rPr lang="en-US" dirty="0" smtClean="0"/>
              <a:t>Any interpretation should not be included in this section.</a:t>
            </a:r>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9CD728-F845-4448-BA3B-289874F70C42}" type="slidenum">
              <a:rPr lang="en-US"/>
              <a:pPr/>
              <a:t>25</a:t>
            </a:fld>
            <a:endParaRPr lang="en-US"/>
          </a:p>
        </p:txBody>
      </p:sp>
      <p:sp>
        <p:nvSpPr>
          <p:cNvPr id="681986" name="Rectangle 2"/>
          <p:cNvSpPr>
            <a:spLocks noGrp="1" noRot="1" noChangeAspect="1" noChangeArrowheads="1" noTextEdit="1"/>
          </p:cNvSpPr>
          <p:nvPr>
            <p:ph type="sldImg"/>
          </p:nvPr>
        </p:nvSpPr>
        <p:spPr>
          <a:xfrm>
            <a:off x="866775" y="739775"/>
            <a:ext cx="4935538" cy="3702050"/>
          </a:xfrm>
          <a:ln/>
        </p:spPr>
      </p:sp>
      <p:sp>
        <p:nvSpPr>
          <p:cNvPr id="681987" name="Rectangle 3"/>
          <p:cNvSpPr>
            <a:spLocks noGrp="1" noChangeArrowheads="1"/>
          </p:cNvSpPr>
          <p:nvPr>
            <p:ph type="body" idx="1"/>
          </p:nvPr>
        </p:nvSpPr>
        <p:spPr/>
        <p:txBody>
          <a:bodyPr/>
          <a:lstStyle/>
          <a:p>
            <a:r>
              <a:rPr lang="en-US" dirty="0" smtClean="0"/>
              <a:t>Conclusion/Discussion. Are the claims in this section supported by the results, do they seem reasonable? Have the authors indicated how the results relate to expectations and to earlier research? Does the article support or contradict previous theories? Does the conclusion explain how the research has moved the body of scientific knowledge forward? </a:t>
            </a:r>
          </a:p>
          <a:p>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56468A-A086-4612-9953-F4C690BC5B60}" type="slidenum">
              <a:rPr lang="en-US"/>
              <a:pPr/>
              <a:t>26</a:t>
            </a:fld>
            <a:endParaRPr lang="en-US"/>
          </a:p>
        </p:txBody>
      </p:sp>
      <p:sp>
        <p:nvSpPr>
          <p:cNvPr id="684034" name="Rectangle 2"/>
          <p:cNvSpPr>
            <a:spLocks noGrp="1" noRot="1" noChangeAspect="1" noChangeArrowheads="1" noTextEdit="1"/>
          </p:cNvSpPr>
          <p:nvPr>
            <p:ph type="sldImg"/>
          </p:nvPr>
        </p:nvSpPr>
        <p:spPr>
          <a:xfrm>
            <a:off x="866775" y="739775"/>
            <a:ext cx="4935538" cy="3702050"/>
          </a:xfrm>
          <a:ln/>
        </p:spPr>
      </p:sp>
      <p:sp>
        <p:nvSpPr>
          <p:cNvPr id="68403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C52EB-4AA3-458B-8FE0-853F9B041BC3}"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C52EB-4AA3-458B-8FE0-853F9B041BC3}"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C52EB-4AA3-458B-8FE0-853F9B041BC3}"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Peer review enables the validation of research, and the possibility of correction and improvement, before it becomes publicly available</a:t>
            </a:r>
            <a:endParaRPr lang="en-US" dirty="0"/>
          </a:p>
        </p:txBody>
      </p:sp>
      <p:sp>
        <p:nvSpPr>
          <p:cNvPr id="4" name="Slide Number Placeholder 3"/>
          <p:cNvSpPr>
            <a:spLocks noGrp="1"/>
          </p:cNvSpPr>
          <p:nvPr>
            <p:ph type="sldNum" sz="quarter" idx="10"/>
          </p:nvPr>
        </p:nvSpPr>
        <p:spPr/>
        <p:txBody>
          <a:bodyPr/>
          <a:lstStyle/>
          <a:p>
            <a:fld id="{65BC52EB-4AA3-458B-8FE0-853F9B041BC3}"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can make it challenging for you to get involved in reviewing papers</a:t>
            </a:r>
            <a:endParaRPr lang="en-US" dirty="0"/>
          </a:p>
        </p:txBody>
      </p:sp>
      <p:sp>
        <p:nvSpPr>
          <p:cNvPr id="4" name="Slide Number Placeholder 3"/>
          <p:cNvSpPr>
            <a:spLocks noGrp="1"/>
          </p:cNvSpPr>
          <p:nvPr>
            <p:ph type="sldNum" sz="quarter" idx="10"/>
          </p:nvPr>
        </p:nvSpPr>
        <p:spPr/>
        <p:txBody>
          <a:bodyPr/>
          <a:lstStyle/>
          <a:p>
            <a:fld id="{65BC52EB-4AA3-458B-8FE0-853F9B041BC3}"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more than likely that they themselves review papers and they will be able to guide you through the process or involve you in part of the reviewing process. They can also recommend you to the editors they review for.</a:t>
            </a:r>
          </a:p>
          <a:p>
            <a:endParaRPr lang="en-GB" dirty="0" smtClean="0"/>
          </a:p>
          <a:p>
            <a:r>
              <a:rPr lang="en-US" dirty="0" smtClean="0"/>
              <a:t>Most journals will give a name and contact email address for the handling editor. You could email that editor directly giving the reasons why you would be a good reviewer e.g. your qualification, the number of papers you have published etc.</a:t>
            </a:r>
          </a:p>
          <a:p>
            <a:endParaRPr lang="en-GB" dirty="0" smtClean="0"/>
          </a:p>
          <a:p>
            <a:r>
              <a:rPr lang="en-GB" dirty="0" smtClean="0"/>
              <a:t>If an editor accepts a paper, and the author has not reviewed for the journal before, he may make a note on the author’s record to consider him as a future reviewer</a:t>
            </a:r>
            <a:endParaRPr lang="en-US" dirty="0"/>
          </a:p>
        </p:txBody>
      </p:sp>
      <p:sp>
        <p:nvSpPr>
          <p:cNvPr id="4" name="Slide Number Placeholder 3"/>
          <p:cNvSpPr>
            <a:spLocks noGrp="1"/>
          </p:cNvSpPr>
          <p:nvPr>
            <p:ph type="sldNum" sz="quarter" idx="10"/>
          </p:nvPr>
        </p:nvSpPr>
        <p:spPr/>
        <p:txBody>
          <a:bodyPr/>
          <a:lstStyle/>
          <a:p>
            <a:fld id="{65BC52EB-4AA3-458B-8FE0-853F9B041BC3}"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C52EB-4AA3-458B-8FE0-853F9B041BC3}"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5E61F8-E836-4AE6-9DBF-6022A33A19DD}" type="slidenum">
              <a:rPr lang="en-US"/>
              <a:pPr/>
              <a:t>4</a:t>
            </a:fld>
            <a:endParaRPr lang="en-US"/>
          </a:p>
        </p:txBody>
      </p:sp>
      <p:sp>
        <p:nvSpPr>
          <p:cNvPr id="690178" name="Rectangle 2"/>
          <p:cNvSpPr>
            <a:spLocks noGrp="1" noRot="1" noChangeAspect="1" noChangeArrowheads="1" noTextEdit="1"/>
          </p:cNvSpPr>
          <p:nvPr>
            <p:ph type="sldImg"/>
          </p:nvPr>
        </p:nvSpPr>
        <p:spPr>
          <a:xfrm>
            <a:off x="866775" y="739775"/>
            <a:ext cx="4935538" cy="3702050"/>
          </a:xfrm>
          <a:ln/>
        </p:spPr>
      </p:sp>
      <p:sp>
        <p:nvSpPr>
          <p:cNvPr id="6901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C52EB-4AA3-458B-8FE0-853F9B041BC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FA99D0-0CB7-4139-835E-C37E4AC18CAF}" type="slidenum">
              <a:rPr lang="en-US"/>
              <a:pPr/>
              <a:t>6</a:t>
            </a:fld>
            <a:endParaRPr lang="en-US"/>
          </a:p>
        </p:txBody>
      </p:sp>
      <p:sp>
        <p:nvSpPr>
          <p:cNvPr id="645122" name="Rectangle 2"/>
          <p:cNvSpPr>
            <a:spLocks noGrp="1" noRot="1" noChangeAspect="1" noChangeArrowheads="1" noTextEdit="1"/>
          </p:cNvSpPr>
          <p:nvPr>
            <p:ph type="sldImg"/>
          </p:nvPr>
        </p:nvSpPr>
        <p:spPr>
          <a:ln/>
        </p:spPr>
      </p:sp>
      <p:sp>
        <p:nvSpPr>
          <p:cNvPr id="6451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DB70CC-FD97-4E0E-84F4-3561EDEFB452}" type="slidenum">
              <a:rPr lang="en-US"/>
              <a:pPr/>
              <a:t>7</a:t>
            </a:fld>
            <a:endParaRPr lang="en-US"/>
          </a:p>
        </p:txBody>
      </p:sp>
      <p:sp>
        <p:nvSpPr>
          <p:cNvPr id="649218" name="Rectangle 2"/>
          <p:cNvSpPr>
            <a:spLocks noGrp="1" noRot="1" noChangeAspect="1" noChangeArrowheads="1" noTextEdit="1"/>
          </p:cNvSpPr>
          <p:nvPr>
            <p:ph type="sldImg"/>
          </p:nvPr>
        </p:nvSpPr>
        <p:spPr>
          <a:xfrm>
            <a:off x="285750" y="739775"/>
            <a:ext cx="6099175" cy="4575175"/>
          </a:xfrm>
          <a:ln/>
        </p:spPr>
      </p:sp>
      <p:sp>
        <p:nvSpPr>
          <p:cNvPr id="649219" name="Rectangle 3"/>
          <p:cNvSpPr>
            <a:spLocks noGrp="1" noChangeArrowheads="1"/>
          </p:cNvSpPr>
          <p:nvPr>
            <p:ph type="body" idx="1"/>
          </p:nvPr>
        </p:nvSpPr>
        <p:spPr>
          <a:xfrm>
            <a:off x="889316" y="5845760"/>
            <a:ext cx="4890457" cy="3286414"/>
          </a:xfrm>
        </p:spPr>
        <p:txBody>
          <a:bodyPr/>
          <a:lstStyle/>
          <a:p>
            <a:r>
              <a:rPr lang="en-US" dirty="0" smtClean="0"/>
              <a:t>peer</a:t>
            </a:r>
            <a:r>
              <a:rPr lang="en-US" baseline="30000" dirty="0" smtClean="0"/>
              <a:t> </a:t>
            </a:r>
            <a:r>
              <a:rPr lang="en-US" dirty="0" smtClean="0"/>
              <a:t>review was used as an instrument of quality control to distinguish</a:t>
            </a:r>
            <a:r>
              <a:rPr lang="en-US" baseline="30000" dirty="0" smtClean="0"/>
              <a:t> </a:t>
            </a:r>
            <a:r>
              <a:rPr lang="en-US" dirty="0" smtClean="0"/>
              <a:t>scientific journals from book publishing. Through the emergence</a:t>
            </a:r>
            <a:r>
              <a:rPr lang="en-US" baseline="30000" dirty="0" smtClean="0"/>
              <a:t> </a:t>
            </a:r>
            <a:r>
              <a:rPr lang="en-US" dirty="0" smtClean="0"/>
              <a:t>of reviewers, journals could insist on the highest standards</a:t>
            </a:r>
            <a:r>
              <a:rPr lang="en-US" baseline="30000" dirty="0" smtClean="0"/>
              <a:t> </a:t>
            </a:r>
            <a:r>
              <a:rPr lang="en-US" dirty="0" smtClean="0"/>
              <a:t>for excellence before publishing a report of new research findings.</a:t>
            </a: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439A3B-1F79-4249-8BDB-B5ADB23D812E}" type="slidenum">
              <a:rPr lang="en-US"/>
              <a:pPr/>
              <a:t>8</a:t>
            </a:fld>
            <a:endParaRPr lang="en-US"/>
          </a:p>
        </p:txBody>
      </p:sp>
      <p:sp>
        <p:nvSpPr>
          <p:cNvPr id="653314" name="Rectangle 2"/>
          <p:cNvSpPr>
            <a:spLocks noGrp="1" noRot="1" noChangeAspect="1" noChangeArrowheads="1" noTextEdit="1"/>
          </p:cNvSpPr>
          <p:nvPr>
            <p:ph type="sldImg"/>
          </p:nvPr>
        </p:nvSpPr>
        <p:spPr>
          <a:ln/>
        </p:spPr>
      </p:sp>
      <p:sp>
        <p:nvSpPr>
          <p:cNvPr id="653315" name="Rectangle 3"/>
          <p:cNvSpPr>
            <a:spLocks noGrp="1" noChangeArrowheads="1"/>
          </p:cNvSpPr>
          <p:nvPr>
            <p:ph type="body" idx="1"/>
          </p:nvPr>
        </p:nvSpPr>
        <p:spPr/>
        <p:txBody>
          <a:bodyPr/>
          <a:lstStyle/>
          <a:p>
            <a:r>
              <a:rPr lang="en-GB" dirty="0" smtClean="0"/>
              <a:t>The importance of the reviewer in determining how long it takes to process a paper should not be overlooked, as late reviews can delay the editorial process</a:t>
            </a:r>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35025" y="769938"/>
            <a:ext cx="4935538" cy="3702050"/>
          </a:xfrm>
        </p:spPr>
      </p:sp>
      <p:sp>
        <p:nvSpPr>
          <p:cNvPr id="3" name="Notes Placeholder 2"/>
          <p:cNvSpPr>
            <a:spLocks noGrp="1"/>
          </p:cNvSpPr>
          <p:nvPr>
            <p:ph type="body" idx="1"/>
          </p:nvPr>
        </p:nvSpPr>
        <p:spPr/>
        <p:txBody>
          <a:bodyPr>
            <a:noAutofit/>
          </a:bodyPr>
          <a:lstStyle/>
          <a:p>
            <a:r>
              <a:rPr lang="en-US" sz="1000" b="1" dirty="0" smtClean="0"/>
              <a:t>Single Blind - Advantage:</a:t>
            </a:r>
            <a:br>
              <a:rPr lang="en-US" sz="1000" b="1" dirty="0" smtClean="0"/>
            </a:br>
            <a:r>
              <a:rPr lang="en-US" sz="1000" dirty="0" smtClean="0"/>
              <a:t>Reviewer anonymity allows for impartial decisions free from influence by the author.</a:t>
            </a:r>
            <a:br>
              <a:rPr lang="en-US" sz="1000" dirty="0" smtClean="0"/>
            </a:br>
            <a:r>
              <a:rPr lang="en-US" sz="1000" dirty="0" smtClean="0"/>
              <a:t> </a:t>
            </a:r>
            <a:br>
              <a:rPr lang="en-US" sz="1000" dirty="0" smtClean="0"/>
            </a:br>
            <a:r>
              <a:rPr lang="en-US" sz="1000" b="1" dirty="0" smtClean="0"/>
              <a:t>Disadvantages:</a:t>
            </a:r>
            <a:br>
              <a:rPr lang="en-US" sz="1000" b="1" dirty="0" smtClean="0"/>
            </a:br>
            <a:r>
              <a:rPr lang="en-US" sz="1000" dirty="0" smtClean="0"/>
              <a:t>Authors fear the risk that reviewers working in the same field may withhold submission of the review in order to delay publication, thereby giving the reviewer the opportunity to publish first. Reviewers may use their anonymity as justification for being unnecessarily critical or harsh when commenting on the author’s work.</a:t>
            </a:r>
            <a:br>
              <a:rPr lang="en-US" sz="1000" dirty="0" smtClean="0"/>
            </a:br>
            <a:r>
              <a:rPr lang="en-US" sz="1000" b="1" dirty="0" smtClean="0"/>
              <a:t>Double Blind Review</a:t>
            </a:r>
            <a:r>
              <a:rPr lang="en-US" sz="1000" dirty="0" smtClean="0"/>
              <a:t> </a:t>
            </a:r>
            <a:r>
              <a:rPr lang="en-US" sz="1000" b="1" dirty="0" smtClean="0"/>
              <a:t>Advantages:</a:t>
            </a:r>
            <a:br>
              <a:rPr lang="en-US" sz="1000" b="1" dirty="0" smtClean="0"/>
            </a:br>
            <a:r>
              <a:rPr lang="en-US" sz="1000" dirty="0" smtClean="0"/>
              <a:t>Author anonymity prevents any reviewer bias based on, for example, an author’s country of origin or previous controversial work. Articles written by ‘prestigious’ or renowned authors are considered on the basis of the content of their papers, rather than on the author’s reputation.</a:t>
            </a:r>
            <a:br>
              <a:rPr lang="en-US" sz="1000" dirty="0" smtClean="0"/>
            </a:br>
            <a:r>
              <a:rPr lang="en-US" sz="1000" dirty="0" smtClean="0"/>
              <a:t/>
            </a:r>
            <a:br>
              <a:rPr lang="en-US" sz="1000" dirty="0" smtClean="0"/>
            </a:br>
            <a:r>
              <a:rPr lang="en-US" sz="1000" b="1" dirty="0" smtClean="0"/>
              <a:t>Disadvantage:</a:t>
            </a:r>
            <a:br>
              <a:rPr lang="en-US" sz="1000" b="1" dirty="0" smtClean="0"/>
            </a:br>
            <a:r>
              <a:rPr lang="en-US" sz="1000" dirty="0" smtClean="0"/>
              <a:t>It is uncertain whether a paper can ever truly be ‘blind’ – especially in specialty ‘niche’ areas. Reviewers can often identify the author through the paper’s style, subject matter or self-citation.</a:t>
            </a:r>
            <a:br>
              <a:rPr lang="en-US" sz="1000" dirty="0" smtClean="0"/>
            </a:br>
            <a:r>
              <a:rPr lang="en-US" sz="1000" dirty="0" smtClean="0"/>
              <a:t>Open Review - </a:t>
            </a:r>
            <a:r>
              <a:rPr lang="en-US" sz="1000" b="1" dirty="0" smtClean="0"/>
              <a:t>Advantage:</a:t>
            </a:r>
            <a:br>
              <a:rPr lang="en-US" sz="1000" b="1" dirty="0" smtClean="0"/>
            </a:br>
            <a:r>
              <a:rPr lang="en-US" sz="1000" dirty="0" smtClean="0"/>
              <a:t>Some scientists feel this is the best way to prevent malicious comments, stop plagiarism, prevent reviewers from drawing upon their own ‘agenda’ and encourage open, honest reviewing.</a:t>
            </a:r>
            <a:br>
              <a:rPr lang="en-US" sz="1000" dirty="0" smtClean="0"/>
            </a:br>
            <a:r>
              <a:rPr lang="en-US" sz="1000" dirty="0" smtClean="0"/>
              <a:t> </a:t>
            </a:r>
            <a:br>
              <a:rPr lang="en-US" sz="1000" dirty="0" smtClean="0"/>
            </a:br>
            <a:r>
              <a:rPr lang="en-US" sz="1000" b="1" dirty="0" smtClean="0"/>
              <a:t>Disadvantage:</a:t>
            </a:r>
            <a:br>
              <a:rPr lang="en-US" sz="1000" b="1" dirty="0" smtClean="0"/>
            </a:br>
            <a:r>
              <a:rPr lang="en-US" sz="1000" dirty="0" smtClean="0"/>
              <a:t>Others argue the opposite view. They see open review as a less honest process in which politeness or fear of retribution may cause a reviewer to withhold or tone down criticism. For example, junior reviewers may hesitate to criticize more esteemed authors for fear of damaging their prospects. Independent studies tend to support this.</a:t>
            </a:r>
            <a:br>
              <a:rPr lang="en-US" sz="1000" dirty="0" smtClean="0"/>
            </a:br>
            <a:r>
              <a:rPr lang="en-US" sz="1000" dirty="0" smtClean="0"/>
              <a:t> </a:t>
            </a:r>
            <a:endParaRPr lang="en-US" sz="1000" dirty="0"/>
          </a:p>
        </p:txBody>
      </p:sp>
      <p:sp>
        <p:nvSpPr>
          <p:cNvPr id="4" name="Slide Number Placeholder 3"/>
          <p:cNvSpPr>
            <a:spLocks noGrp="1"/>
          </p:cNvSpPr>
          <p:nvPr>
            <p:ph type="sldNum" sz="quarter" idx="10"/>
          </p:nvPr>
        </p:nvSpPr>
        <p:spPr/>
        <p:txBody>
          <a:bodyPr/>
          <a:lstStyle/>
          <a:p>
            <a:fld id="{65BC52EB-4AA3-458B-8FE0-853F9B041BC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514600"/>
            <a:ext cx="7772400" cy="762000"/>
          </a:xfrm>
        </p:spPr>
        <p:txBody>
          <a:bodyPr/>
          <a:lstStyle>
            <a:lvl1pPr algn="ctr">
              <a:defRPr sz="4200"/>
            </a:lvl1pPr>
          </a:lstStyle>
          <a:p>
            <a:r>
              <a:rPr lang="en-US"/>
              <a:t>Click to edit Master title style</a:t>
            </a:r>
          </a:p>
        </p:txBody>
      </p:sp>
      <p:sp>
        <p:nvSpPr>
          <p:cNvPr id="5123" name="Rectangle 3"/>
          <p:cNvSpPr>
            <a:spLocks noGrp="1" noChangeArrowheads="1"/>
          </p:cNvSpPr>
          <p:nvPr>
            <p:ph type="subTitle" idx="1"/>
          </p:nvPr>
        </p:nvSpPr>
        <p:spPr>
          <a:xfrm>
            <a:off x="1371600" y="3352800"/>
            <a:ext cx="6400800" cy="914400"/>
          </a:xfrm>
        </p:spPr>
        <p:txBody>
          <a:bodyPr/>
          <a:lstStyle>
            <a:lvl1pPr marL="0" indent="0" algn="ctr">
              <a:buFont typeface="Wingdings" pitchFamily="2" charset="2"/>
              <a:buNone/>
              <a:defRPr/>
            </a:lvl1pPr>
          </a:lstStyle>
          <a:p>
            <a:r>
              <a:rPr lang="en-US"/>
              <a:t>Click to edit Master subtitle style</a:t>
            </a:r>
          </a:p>
        </p:txBody>
      </p:sp>
      <p:sp>
        <p:nvSpPr>
          <p:cNvPr id="5130" name="Rectangle 10"/>
          <p:cNvSpPr>
            <a:spLocks noChangeArrowheads="1"/>
          </p:cNvSpPr>
          <p:nvPr userDrawn="1"/>
        </p:nvSpPr>
        <p:spPr bwMode="auto">
          <a:xfrm>
            <a:off x="152400" y="6781800"/>
            <a:ext cx="8991600" cy="76200"/>
          </a:xfrm>
          <a:prstGeom prst="rect">
            <a:avLst/>
          </a:prstGeom>
          <a:solidFill>
            <a:srgbClr val="B2B2B4"/>
          </a:solidFill>
          <a:ln w="9525">
            <a:noFill/>
            <a:miter lim="800000"/>
            <a:headEnd/>
            <a:tailEnd/>
          </a:ln>
          <a:effectLst/>
        </p:spPr>
        <p:txBody>
          <a:bodyPr wrap="none" anchor="ctr"/>
          <a:lstStyle/>
          <a:p>
            <a:endParaRPr lang="en-US"/>
          </a:p>
        </p:txBody>
      </p:sp>
      <p:sp>
        <p:nvSpPr>
          <p:cNvPr id="5131" name="Rectangle 11"/>
          <p:cNvSpPr>
            <a:spLocks noChangeArrowheads="1"/>
          </p:cNvSpPr>
          <p:nvPr userDrawn="1"/>
        </p:nvSpPr>
        <p:spPr bwMode="auto">
          <a:xfrm>
            <a:off x="0" y="6781800"/>
            <a:ext cx="1752600" cy="76200"/>
          </a:xfrm>
          <a:prstGeom prst="rect">
            <a:avLst/>
          </a:prstGeom>
          <a:solidFill>
            <a:srgbClr val="FF9900"/>
          </a:solidFill>
          <a:ln w="9525">
            <a:noFill/>
            <a:miter lim="800000"/>
            <a:headEnd/>
            <a:tailEnd/>
          </a:ln>
          <a:effectLst/>
        </p:spPr>
        <p:txBody>
          <a:bodyPr wrap="none" anchor="ctr"/>
          <a:lstStyle/>
          <a:p>
            <a:endParaRPr lang="en-US"/>
          </a:p>
        </p:txBody>
      </p:sp>
      <p:sp>
        <p:nvSpPr>
          <p:cNvPr id="5132" name="Rectangle 12"/>
          <p:cNvSpPr>
            <a:spLocks noChangeArrowheads="1"/>
          </p:cNvSpPr>
          <p:nvPr userDrawn="1"/>
        </p:nvSpPr>
        <p:spPr bwMode="auto">
          <a:xfrm>
            <a:off x="1752600" y="0"/>
            <a:ext cx="7391400" cy="152400"/>
          </a:xfrm>
          <a:prstGeom prst="rect">
            <a:avLst/>
          </a:prstGeom>
          <a:solidFill>
            <a:srgbClr val="B2B2B4"/>
          </a:solidFill>
          <a:ln w="9525">
            <a:noFill/>
            <a:miter lim="800000"/>
            <a:headEnd/>
            <a:tailEnd/>
          </a:ln>
          <a:effectLst/>
        </p:spPr>
        <p:txBody>
          <a:bodyPr wrap="none" anchor="ctr"/>
          <a:lstStyle/>
          <a:p>
            <a:endParaRPr lang="en-US"/>
          </a:p>
        </p:txBody>
      </p:sp>
      <p:sp>
        <p:nvSpPr>
          <p:cNvPr id="5133" name="Rectangle 13"/>
          <p:cNvSpPr>
            <a:spLocks noChangeArrowheads="1"/>
          </p:cNvSpPr>
          <p:nvPr userDrawn="1"/>
        </p:nvSpPr>
        <p:spPr bwMode="auto">
          <a:xfrm>
            <a:off x="0" y="0"/>
            <a:ext cx="1752600" cy="152400"/>
          </a:xfrm>
          <a:prstGeom prst="rect">
            <a:avLst/>
          </a:prstGeom>
          <a:solidFill>
            <a:srgbClr val="FF9900"/>
          </a:solidFill>
          <a:ln w="9525">
            <a:noFill/>
            <a:miter lim="800000"/>
            <a:headEnd/>
            <a:tailEnd/>
          </a:ln>
          <a:effectLst/>
        </p:spPr>
        <p:txBody>
          <a:bodyPr wrap="none" anchor="ctr"/>
          <a:lstStyle/>
          <a:p>
            <a:endParaRPr lang="en-US"/>
          </a:p>
        </p:txBody>
      </p:sp>
      <p:pic>
        <p:nvPicPr>
          <p:cNvPr id="5134" name="Picture 14"/>
          <p:cNvPicPr>
            <a:picLocks noChangeAspect="1" noChangeArrowheads="1"/>
          </p:cNvPicPr>
          <p:nvPr userDrawn="1"/>
        </p:nvPicPr>
        <p:blipFill>
          <a:blip r:embed="rId2" cstate="print"/>
          <a:srcRect/>
          <a:stretch>
            <a:fillRect/>
          </a:stretch>
        </p:blipFill>
        <p:spPr bwMode="auto">
          <a:xfrm>
            <a:off x="381000" y="381000"/>
            <a:ext cx="1109663" cy="12192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4B28B552-EA06-470E-8CEF-F87E61DCF02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17716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457200"/>
            <a:ext cx="51625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FB7BC50-6A51-4A69-A264-D37A384104A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70866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371600"/>
            <a:ext cx="34671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991100" y="1371600"/>
            <a:ext cx="3467100" cy="4724400"/>
          </a:xfrm>
        </p:spPr>
        <p:txBody>
          <a:bodyPr/>
          <a:lstStyle/>
          <a:p>
            <a:endParaRPr lang="en-US"/>
          </a:p>
        </p:txBody>
      </p:sp>
      <p:sp>
        <p:nvSpPr>
          <p:cNvPr id="5" name="Footer Placeholder 4"/>
          <p:cNvSpPr>
            <a:spLocks noGrp="1"/>
          </p:cNvSpPr>
          <p:nvPr>
            <p:ph type="ftr" sz="quarter" idx="10"/>
          </p:nvPr>
        </p:nvSpPr>
        <p:spPr>
          <a:xfrm>
            <a:off x="1371600" y="6477000"/>
            <a:ext cx="1676400" cy="304800"/>
          </a:xfrm>
        </p:spPr>
        <p:txBody>
          <a:bodyPr/>
          <a:lstStyle>
            <a:lvl1pPr>
              <a:defRPr/>
            </a:lvl1pPr>
          </a:lstStyle>
          <a:p>
            <a:endParaRPr lang="en-US"/>
          </a:p>
        </p:txBody>
      </p:sp>
      <p:sp>
        <p:nvSpPr>
          <p:cNvPr id="6" name="Slide Number Placeholder 5"/>
          <p:cNvSpPr>
            <a:spLocks noGrp="1"/>
          </p:cNvSpPr>
          <p:nvPr>
            <p:ph type="sldNum" sz="quarter" idx="11"/>
          </p:nvPr>
        </p:nvSpPr>
        <p:spPr>
          <a:xfrm>
            <a:off x="7315200" y="6499225"/>
            <a:ext cx="1371600" cy="328613"/>
          </a:xfrm>
        </p:spPr>
        <p:txBody>
          <a:bodyPr/>
          <a:lstStyle>
            <a:lvl1pPr>
              <a:defRPr/>
            </a:lvl1pPr>
          </a:lstStyle>
          <a:p>
            <a:fld id="{8733E878-2798-4BEE-B3D1-6E4DB90E9C9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D6368D6-183C-48CA-B988-3DB024C6697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7216E050-5572-4622-9170-BA6312CEDAB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371600"/>
            <a:ext cx="3467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371600"/>
            <a:ext cx="3467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785F299A-795A-4389-9A9C-2CD411D93EA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6EB3B20-84C3-4E30-886A-184614C42C0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0EE9050B-DB0D-447F-AFC9-97947F787C6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BCFEC103-1DF3-49AA-BFC9-BD541C918BC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56962AF8-9884-4EDA-8EE6-15A115F46ED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327CB20-439D-4A1A-A6D6-BA2755E5219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1600" y="457200"/>
            <a:ext cx="7086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1600" y="1371600"/>
            <a:ext cx="70866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userDrawn="1"/>
        </p:nvSpPr>
        <p:spPr bwMode="auto">
          <a:xfrm>
            <a:off x="0" y="0"/>
            <a:ext cx="9144000" cy="152400"/>
          </a:xfrm>
          <a:prstGeom prst="rect">
            <a:avLst/>
          </a:prstGeom>
          <a:solidFill>
            <a:srgbClr val="B2B2B4"/>
          </a:solidFill>
          <a:ln w="9525">
            <a:noFill/>
            <a:miter lim="800000"/>
            <a:headEnd/>
            <a:tailEnd/>
          </a:ln>
          <a:effectLst/>
        </p:spPr>
        <p:txBody>
          <a:bodyPr wrap="none" anchor="ctr"/>
          <a:lstStyle/>
          <a:p>
            <a:endParaRPr lang="en-US"/>
          </a:p>
        </p:txBody>
      </p:sp>
      <p:pic>
        <p:nvPicPr>
          <p:cNvPr id="1034" name="Picture 10"/>
          <p:cNvPicPr>
            <a:picLocks noChangeAspect="1" noChangeArrowheads="1"/>
          </p:cNvPicPr>
          <p:nvPr userDrawn="1"/>
        </p:nvPicPr>
        <p:blipFill>
          <a:blip r:embed="rId14" cstate="print"/>
          <a:srcRect/>
          <a:stretch>
            <a:fillRect/>
          </a:stretch>
        </p:blipFill>
        <p:spPr bwMode="auto">
          <a:xfrm>
            <a:off x="0" y="0"/>
            <a:ext cx="1066800" cy="1066800"/>
          </a:xfrm>
          <a:prstGeom prst="rect">
            <a:avLst/>
          </a:prstGeom>
          <a:noFill/>
        </p:spPr>
      </p:pic>
      <p:sp>
        <p:nvSpPr>
          <p:cNvPr id="1036" name="Rectangle 12"/>
          <p:cNvSpPr>
            <a:spLocks noGrp="1" noChangeArrowheads="1"/>
          </p:cNvSpPr>
          <p:nvPr>
            <p:ph type="ftr" sz="quarter" idx="3"/>
          </p:nvPr>
        </p:nvSpPr>
        <p:spPr bwMode="auto">
          <a:xfrm>
            <a:off x="1371600" y="6477000"/>
            <a:ext cx="1676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i="1">
                <a:solidFill>
                  <a:schemeClr val="tx1"/>
                </a:solidFill>
                <a:latin typeface="+mn-lt"/>
              </a:defRPr>
            </a:lvl1pPr>
          </a:lstStyle>
          <a:p>
            <a:endParaRPr lang="en-US"/>
          </a:p>
        </p:txBody>
      </p:sp>
      <p:sp>
        <p:nvSpPr>
          <p:cNvPr id="1038" name="Line 14"/>
          <p:cNvSpPr>
            <a:spLocks noChangeShapeType="1"/>
          </p:cNvSpPr>
          <p:nvPr userDrawn="1"/>
        </p:nvSpPr>
        <p:spPr bwMode="auto">
          <a:xfrm rot="5400000">
            <a:off x="8610600" y="6629400"/>
            <a:ext cx="152400" cy="0"/>
          </a:xfrm>
          <a:prstGeom prst="line">
            <a:avLst/>
          </a:prstGeom>
          <a:noFill/>
          <a:ln w="6350">
            <a:solidFill>
              <a:srgbClr val="B2B2B4"/>
            </a:solidFill>
            <a:round/>
            <a:headEnd/>
            <a:tailEnd/>
          </a:ln>
          <a:effectLst/>
        </p:spPr>
        <p:txBody>
          <a:bodyPr wrap="none" anchor="ctr"/>
          <a:lstStyle/>
          <a:p>
            <a:endParaRPr lang="en-US"/>
          </a:p>
        </p:txBody>
      </p:sp>
      <p:sp>
        <p:nvSpPr>
          <p:cNvPr id="1040" name="Rectangle 16"/>
          <p:cNvSpPr>
            <a:spLocks noGrp="1" noChangeArrowheads="1"/>
          </p:cNvSpPr>
          <p:nvPr>
            <p:ph type="sldNum" sz="quarter" idx="4"/>
          </p:nvPr>
        </p:nvSpPr>
        <p:spPr bwMode="auto">
          <a:xfrm>
            <a:off x="7315200" y="6499225"/>
            <a:ext cx="1371600" cy="328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40E7ED7-0BF8-4935-B44B-71AB3236A90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fontAlgn="base">
        <a:spcBef>
          <a:spcPct val="0"/>
        </a:spcBef>
        <a:spcAft>
          <a:spcPct val="0"/>
        </a:spcAft>
        <a:defRPr sz="4000" b="1">
          <a:solidFill>
            <a:srgbClr val="FF9218"/>
          </a:solidFill>
          <a:latin typeface="+mj-lt"/>
          <a:ea typeface="+mj-ea"/>
          <a:cs typeface="+mj-cs"/>
        </a:defRPr>
      </a:lvl1pPr>
      <a:lvl2pPr algn="l" rtl="0" fontAlgn="base">
        <a:spcBef>
          <a:spcPct val="0"/>
        </a:spcBef>
        <a:spcAft>
          <a:spcPct val="0"/>
        </a:spcAft>
        <a:defRPr sz="4000" b="1">
          <a:solidFill>
            <a:srgbClr val="FF9218"/>
          </a:solidFill>
          <a:latin typeface="Arial Narrow" pitchFamily="34" charset="0"/>
        </a:defRPr>
      </a:lvl2pPr>
      <a:lvl3pPr algn="l" rtl="0" fontAlgn="base">
        <a:spcBef>
          <a:spcPct val="0"/>
        </a:spcBef>
        <a:spcAft>
          <a:spcPct val="0"/>
        </a:spcAft>
        <a:defRPr sz="4000" b="1">
          <a:solidFill>
            <a:srgbClr val="FF9218"/>
          </a:solidFill>
          <a:latin typeface="Arial Narrow" pitchFamily="34" charset="0"/>
        </a:defRPr>
      </a:lvl3pPr>
      <a:lvl4pPr algn="l" rtl="0" fontAlgn="base">
        <a:spcBef>
          <a:spcPct val="0"/>
        </a:spcBef>
        <a:spcAft>
          <a:spcPct val="0"/>
        </a:spcAft>
        <a:defRPr sz="4000" b="1">
          <a:solidFill>
            <a:srgbClr val="FF9218"/>
          </a:solidFill>
          <a:latin typeface="Arial Narrow" pitchFamily="34" charset="0"/>
        </a:defRPr>
      </a:lvl4pPr>
      <a:lvl5pPr algn="l" rtl="0" fontAlgn="base">
        <a:spcBef>
          <a:spcPct val="0"/>
        </a:spcBef>
        <a:spcAft>
          <a:spcPct val="0"/>
        </a:spcAft>
        <a:defRPr sz="4000" b="1">
          <a:solidFill>
            <a:srgbClr val="FF9218"/>
          </a:solidFill>
          <a:latin typeface="Arial Narrow" pitchFamily="34" charset="0"/>
        </a:defRPr>
      </a:lvl5pPr>
      <a:lvl6pPr marL="457200" algn="l" rtl="0" fontAlgn="base">
        <a:spcBef>
          <a:spcPct val="0"/>
        </a:spcBef>
        <a:spcAft>
          <a:spcPct val="0"/>
        </a:spcAft>
        <a:defRPr sz="4000" b="1">
          <a:solidFill>
            <a:srgbClr val="FF9218"/>
          </a:solidFill>
          <a:latin typeface="Arial Narrow" pitchFamily="34" charset="0"/>
        </a:defRPr>
      </a:lvl6pPr>
      <a:lvl7pPr marL="914400" algn="l" rtl="0" fontAlgn="base">
        <a:spcBef>
          <a:spcPct val="0"/>
        </a:spcBef>
        <a:spcAft>
          <a:spcPct val="0"/>
        </a:spcAft>
        <a:defRPr sz="4000" b="1">
          <a:solidFill>
            <a:srgbClr val="FF9218"/>
          </a:solidFill>
          <a:latin typeface="Arial Narrow" pitchFamily="34" charset="0"/>
        </a:defRPr>
      </a:lvl7pPr>
      <a:lvl8pPr marL="1371600" algn="l" rtl="0" fontAlgn="base">
        <a:spcBef>
          <a:spcPct val="0"/>
        </a:spcBef>
        <a:spcAft>
          <a:spcPct val="0"/>
        </a:spcAft>
        <a:defRPr sz="4000" b="1">
          <a:solidFill>
            <a:srgbClr val="FF9218"/>
          </a:solidFill>
          <a:latin typeface="Arial Narrow" pitchFamily="34" charset="0"/>
        </a:defRPr>
      </a:lvl8pPr>
      <a:lvl9pPr marL="1828800" algn="l" rtl="0" fontAlgn="base">
        <a:spcBef>
          <a:spcPct val="0"/>
        </a:spcBef>
        <a:spcAft>
          <a:spcPct val="0"/>
        </a:spcAft>
        <a:defRPr sz="4000" b="1">
          <a:solidFill>
            <a:srgbClr val="FF9218"/>
          </a:solidFill>
          <a:latin typeface="Arial Narrow" pitchFamily="34" charset="0"/>
        </a:defRPr>
      </a:lvl9pPr>
    </p:titleStyle>
    <p:bodyStyle>
      <a:lvl1pPr marL="342900" indent="-342900" algn="l" rtl="0" fontAlgn="base">
        <a:spcBef>
          <a:spcPct val="20000"/>
        </a:spcBef>
        <a:spcAft>
          <a:spcPct val="0"/>
        </a:spcAft>
        <a:buClr>
          <a:srgbClr val="000066"/>
        </a:buClr>
        <a:buSzPct val="75000"/>
        <a:buFont typeface="Wingdings" pitchFamily="2" charset="2"/>
        <a:buChar char="§"/>
        <a:defRPr sz="3200">
          <a:solidFill>
            <a:schemeClr val="tx1"/>
          </a:solidFill>
          <a:latin typeface="+mn-lt"/>
          <a:ea typeface="+mn-ea"/>
          <a:cs typeface="+mn-cs"/>
        </a:defRPr>
      </a:lvl1pPr>
      <a:lvl2pPr marL="742950" indent="-285750" algn="l" rtl="0" fontAlgn="base">
        <a:spcBef>
          <a:spcPct val="20000"/>
        </a:spcBef>
        <a:spcAft>
          <a:spcPct val="0"/>
        </a:spcAft>
        <a:buClr>
          <a:srgbClr val="000066"/>
        </a:buClr>
        <a:buSzPct val="75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rgbClr val="000066"/>
        </a:buClr>
        <a:buSzPct val="75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rgbClr val="000066"/>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ctrTitle"/>
          </p:nvPr>
        </p:nvSpPr>
        <p:spPr>
          <a:xfrm>
            <a:off x="762000" y="2057400"/>
            <a:ext cx="7772400" cy="2057400"/>
          </a:xfrm>
        </p:spPr>
        <p:txBody>
          <a:bodyPr/>
          <a:lstStyle/>
          <a:p>
            <a:pPr algn="l"/>
            <a:r>
              <a:rPr lang="en-GB" sz="1600" dirty="0">
                <a:solidFill>
                  <a:srgbClr val="808080"/>
                </a:solidFill>
              </a:rPr>
              <a:t/>
            </a:r>
            <a:br>
              <a:rPr lang="en-GB" sz="1600" dirty="0">
                <a:solidFill>
                  <a:srgbClr val="808080"/>
                </a:solidFill>
              </a:rPr>
            </a:br>
            <a:r>
              <a:rPr lang="en-GB" sz="3800" dirty="0"/>
              <a:t/>
            </a:r>
            <a:br>
              <a:rPr lang="en-GB" sz="3800" dirty="0"/>
            </a:br>
            <a:endParaRPr lang="en-GB" sz="3800" dirty="0"/>
          </a:p>
        </p:txBody>
      </p:sp>
      <p:sp>
        <p:nvSpPr>
          <p:cNvPr id="640004" name="Text Box 4"/>
          <p:cNvSpPr txBox="1">
            <a:spLocks noChangeArrowheads="1"/>
          </p:cNvSpPr>
          <p:nvPr/>
        </p:nvSpPr>
        <p:spPr bwMode="auto">
          <a:xfrm>
            <a:off x="838200" y="2438400"/>
            <a:ext cx="7543800" cy="1323439"/>
          </a:xfrm>
          <a:prstGeom prst="rect">
            <a:avLst/>
          </a:prstGeom>
          <a:noFill/>
          <a:ln w="9525">
            <a:noFill/>
            <a:miter lim="800000"/>
            <a:headEnd/>
            <a:tailEnd/>
          </a:ln>
          <a:effectLst/>
        </p:spPr>
        <p:txBody>
          <a:bodyPr wrap="square">
            <a:spAutoFit/>
          </a:bodyPr>
          <a:lstStyle/>
          <a:p>
            <a:pPr algn="ctr">
              <a:spcBef>
                <a:spcPct val="50000"/>
              </a:spcBef>
            </a:pPr>
            <a:r>
              <a:rPr lang="en-GB" sz="4000" b="1" dirty="0" smtClean="0">
                <a:solidFill>
                  <a:srgbClr val="FF9218"/>
                </a:solidFill>
              </a:rPr>
              <a:t>Peer Review : </a:t>
            </a:r>
            <a:r>
              <a:rPr lang="en-GB" sz="4000" b="1" dirty="0" smtClean="0">
                <a:solidFill>
                  <a:schemeClr val="tx1"/>
                </a:solidFill>
              </a:rPr>
              <a:t>What</a:t>
            </a:r>
            <a:r>
              <a:rPr lang="en-GB" sz="4000" b="1" dirty="0" smtClean="0">
                <a:solidFill>
                  <a:srgbClr val="FF9218"/>
                </a:solidFill>
              </a:rPr>
              <a:t> it is, </a:t>
            </a:r>
            <a:r>
              <a:rPr lang="en-GB" sz="4000" b="1" dirty="0" smtClean="0">
                <a:solidFill>
                  <a:schemeClr val="tx1"/>
                </a:solidFill>
              </a:rPr>
              <a:t>why</a:t>
            </a:r>
            <a:r>
              <a:rPr lang="en-GB" sz="4000" b="1" dirty="0" smtClean="0">
                <a:solidFill>
                  <a:srgbClr val="FF9218"/>
                </a:solidFill>
              </a:rPr>
              <a:t> it’s done and </a:t>
            </a:r>
            <a:r>
              <a:rPr lang="en-GB" sz="4000" b="1" dirty="0" smtClean="0">
                <a:solidFill>
                  <a:schemeClr val="tx1"/>
                </a:solidFill>
              </a:rPr>
              <a:t>how</a:t>
            </a:r>
            <a:r>
              <a:rPr lang="en-GB" sz="4000" b="1" dirty="0" smtClean="0">
                <a:solidFill>
                  <a:srgbClr val="FF9218"/>
                </a:solidFill>
              </a:rPr>
              <a:t> to do it</a:t>
            </a:r>
            <a:endParaRPr lang="en-GB" sz="4000" b="1" dirty="0">
              <a:solidFill>
                <a:srgbClr val="FF9218"/>
              </a:solidFill>
            </a:endParaRPr>
          </a:p>
        </p:txBody>
      </p:sp>
      <p:sp>
        <p:nvSpPr>
          <p:cNvPr id="4" name="TextBox 3"/>
          <p:cNvSpPr txBox="1"/>
          <p:nvPr/>
        </p:nvSpPr>
        <p:spPr>
          <a:xfrm>
            <a:off x="1143000" y="5334000"/>
            <a:ext cx="5143459" cy="923330"/>
          </a:xfrm>
          <a:prstGeom prst="rect">
            <a:avLst/>
          </a:prstGeom>
          <a:noFill/>
        </p:spPr>
        <p:txBody>
          <a:bodyPr wrap="none" rtlCol="0">
            <a:spAutoFit/>
          </a:bodyPr>
          <a:lstStyle/>
          <a:p>
            <a:r>
              <a:rPr lang="en-GB" dirty="0" smtClean="0"/>
              <a:t>Wendy Hurp, Executive Publisher, Food Science</a:t>
            </a:r>
          </a:p>
          <a:p>
            <a:r>
              <a:rPr lang="en-GB" dirty="0" smtClean="0"/>
              <a:t>Elsevier</a:t>
            </a:r>
          </a:p>
          <a:p>
            <a:r>
              <a:rPr lang="en-GB" dirty="0" smtClean="0"/>
              <a:t>October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63BF1DA-27F6-4989-A606-3E061C2CC785}" type="slidenum">
              <a:rPr lang="en-US"/>
              <a:pPr/>
              <a:t>10</a:t>
            </a:fld>
            <a:endParaRPr lang="en-US"/>
          </a:p>
        </p:txBody>
      </p:sp>
      <p:sp>
        <p:nvSpPr>
          <p:cNvPr id="654338" name="Rectangle 2"/>
          <p:cNvSpPr>
            <a:spLocks noGrp="1" noChangeArrowheads="1"/>
          </p:cNvSpPr>
          <p:nvPr>
            <p:ph type="title"/>
          </p:nvPr>
        </p:nvSpPr>
        <p:spPr/>
        <p:txBody>
          <a:bodyPr/>
          <a:lstStyle/>
          <a:p>
            <a:r>
              <a:rPr lang="en-GB" dirty="0"/>
              <a:t>Introduction</a:t>
            </a:r>
          </a:p>
        </p:txBody>
      </p:sp>
      <p:sp>
        <p:nvSpPr>
          <p:cNvPr id="654339" name="Rectangle 3"/>
          <p:cNvSpPr>
            <a:spLocks noGrp="1" noChangeArrowheads="1"/>
          </p:cNvSpPr>
          <p:nvPr>
            <p:ph type="body" idx="1"/>
          </p:nvPr>
        </p:nvSpPr>
        <p:spPr>
          <a:xfrm>
            <a:off x="457200" y="1371600"/>
            <a:ext cx="8001000" cy="4724400"/>
          </a:xfrm>
        </p:spPr>
        <p:txBody>
          <a:bodyPr/>
          <a:lstStyle/>
          <a:p>
            <a:pPr>
              <a:lnSpc>
                <a:spcPct val="80000"/>
              </a:lnSpc>
              <a:buFont typeface="Wingdings" pitchFamily="2" charset="2"/>
              <a:buNone/>
            </a:pPr>
            <a:r>
              <a:rPr lang="en-US" sz="2800" b="1" dirty="0">
                <a:latin typeface="Arial" charset="0"/>
              </a:rPr>
              <a:t>Why do </a:t>
            </a:r>
            <a:r>
              <a:rPr lang="en-US" sz="2800" b="1" dirty="0" smtClean="0">
                <a:latin typeface="Arial" charset="0"/>
              </a:rPr>
              <a:t>reviewers </a:t>
            </a:r>
            <a:r>
              <a:rPr lang="en-US" sz="2800" b="1" dirty="0">
                <a:latin typeface="Arial" charset="0"/>
              </a:rPr>
              <a:t>review?</a:t>
            </a:r>
          </a:p>
          <a:p>
            <a:pPr>
              <a:lnSpc>
                <a:spcPct val="80000"/>
              </a:lnSpc>
              <a:buFont typeface="Wingdings" pitchFamily="2" charset="2"/>
              <a:buNone/>
            </a:pPr>
            <a:endParaRPr lang="en-GB" sz="2800" dirty="0">
              <a:latin typeface="Arial" charset="0"/>
            </a:endParaRPr>
          </a:p>
          <a:p>
            <a:pPr>
              <a:lnSpc>
                <a:spcPct val="80000"/>
              </a:lnSpc>
              <a:buSzTx/>
              <a:buFontTx/>
              <a:buChar char="•"/>
            </a:pPr>
            <a:r>
              <a:rPr lang="en-US" sz="2800" dirty="0">
                <a:latin typeface="Arial" charset="0"/>
              </a:rPr>
              <a:t>Academic ‘duty’</a:t>
            </a:r>
          </a:p>
          <a:p>
            <a:pPr>
              <a:lnSpc>
                <a:spcPct val="80000"/>
              </a:lnSpc>
              <a:buSzTx/>
              <a:buFontTx/>
              <a:buChar char="•"/>
            </a:pPr>
            <a:r>
              <a:rPr lang="en-US" sz="2800" dirty="0">
                <a:latin typeface="Arial" charset="0"/>
              </a:rPr>
              <a:t>General interest in the area</a:t>
            </a:r>
          </a:p>
          <a:p>
            <a:pPr>
              <a:lnSpc>
                <a:spcPct val="80000"/>
              </a:lnSpc>
              <a:buSzTx/>
              <a:buFontTx/>
              <a:buChar char="•"/>
            </a:pPr>
            <a:r>
              <a:rPr lang="en-US" sz="2800" dirty="0">
                <a:latin typeface="Arial" charset="0"/>
              </a:rPr>
              <a:t>Keep up-to-date with the latest developments</a:t>
            </a:r>
          </a:p>
          <a:p>
            <a:pPr>
              <a:lnSpc>
                <a:spcPct val="80000"/>
              </a:lnSpc>
              <a:buSzTx/>
              <a:buFontTx/>
              <a:buChar char="•"/>
            </a:pPr>
            <a:r>
              <a:rPr lang="en-US" sz="2800" dirty="0">
                <a:latin typeface="Arial" charset="0"/>
              </a:rPr>
              <a:t>Helps with their own research and/or stimulate new ideas</a:t>
            </a:r>
          </a:p>
          <a:p>
            <a:pPr>
              <a:lnSpc>
                <a:spcPct val="80000"/>
              </a:lnSpc>
              <a:buSzTx/>
              <a:buFontTx/>
              <a:buChar char="•"/>
            </a:pPr>
            <a:r>
              <a:rPr lang="en-US" sz="2800" dirty="0">
                <a:latin typeface="Arial" charset="0"/>
              </a:rPr>
              <a:t>Builds association with prestigious journals and editors</a:t>
            </a:r>
          </a:p>
          <a:p>
            <a:pPr>
              <a:lnSpc>
                <a:spcPct val="80000"/>
              </a:lnSpc>
              <a:buSzTx/>
              <a:buFontTx/>
              <a:buChar char="•"/>
            </a:pPr>
            <a:r>
              <a:rPr lang="en-US" sz="2800" dirty="0">
                <a:latin typeface="Arial" charset="0"/>
              </a:rPr>
              <a:t>Aware of new research before their peers</a:t>
            </a:r>
          </a:p>
          <a:p>
            <a:pPr>
              <a:lnSpc>
                <a:spcPct val="80000"/>
              </a:lnSpc>
              <a:buSzTx/>
              <a:buFontTx/>
              <a:buChar char="•"/>
            </a:pPr>
            <a:r>
              <a:rPr lang="en-US" sz="2800" dirty="0">
                <a:latin typeface="Arial" charset="0"/>
              </a:rPr>
              <a:t>Career development</a:t>
            </a:r>
            <a:endParaRPr lang="en-GB" sz="2800" dirty="0">
              <a:latin typeface="Arial" charset="0"/>
            </a:endParaRPr>
          </a:p>
          <a:p>
            <a:pPr>
              <a:lnSpc>
                <a:spcPct val="80000"/>
              </a:lnSpc>
            </a:pPr>
            <a:endParaRPr lang="en-GB" sz="2800" dirty="0">
              <a:solidFill>
                <a:srgbClr val="808080"/>
              </a:solidFill>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Introduction</a:t>
            </a:r>
            <a:endParaRPr lang="en-US" sz="3600" dirty="0"/>
          </a:p>
        </p:txBody>
      </p:sp>
      <p:sp>
        <p:nvSpPr>
          <p:cNvPr id="3" name="Content Placeholder 2"/>
          <p:cNvSpPr>
            <a:spLocks noGrp="1"/>
          </p:cNvSpPr>
          <p:nvPr>
            <p:ph idx="1"/>
          </p:nvPr>
        </p:nvSpPr>
        <p:spPr>
          <a:xfrm>
            <a:off x="914400" y="1600200"/>
            <a:ext cx="7543800" cy="4495800"/>
          </a:xfrm>
        </p:spPr>
        <p:txBody>
          <a:bodyPr/>
          <a:lstStyle/>
          <a:p>
            <a:pPr marL="0" indent="0">
              <a:buNone/>
            </a:pPr>
            <a:r>
              <a:rPr lang="en-GB" b="1" dirty="0" smtClean="0"/>
              <a:t>Questions reviewers should ask themselves before agreeing to review</a:t>
            </a:r>
          </a:p>
          <a:p>
            <a:r>
              <a:rPr lang="en-GB" dirty="0" smtClean="0"/>
              <a:t>Does the article you are being asked to review match your expertise?</a:t>
            </a:r>
          </a:p>
          <a:p>
            <a:r>
              <a:rPr lang="en-GB" dirty="0" smtClean="0"/>
              <a:t>Do you have time to review the paper?</a:t>
            </a:r>
          </a:p>
          <a:p>
            <a:r>
              <a:rPr lang="en-GB" dirty="0" smtClean="0"/>
              <a:t>Are there any potential conflicts of interest?</a:t>
            </a:r>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ctrTitle"/>
          </p:nvPr>
        </p:nvSpPr>
        <p:spPr>
          <a:xfrm>
            <a:off x="685800" y="1828800"/>
            <a:ext cx="7772400" cy="762000"/>
          </a:xfrm>
        </p:spPr>
        <p:txBody>
          <a:bodyPr/>
          <a:lstStyle/>
          <a:p>
            <a:r>
              <a:rPr lang="en-GB" altLang="en-US" sz="5400" dirty="0"/>
              <a:t/>
            </a:r>
            <a:br>
              <a:rPr lang="en-GB" altLang="en-US" sz="5400" dirty="0"/>
            </a:br>
            <a:endParaRPr lang="en-GB" altLang="en-US" sz="4000" dirty="0">
              <a:latin typeface="Arial" charset="0"/>
            </a:endParaRPr>
          </a:p>
        </p:txBody>
      </p:sp>
      <p:sp>
        <p:nvSpPr>
          <p:cNvPr id="656387" name="Text Box 3"/>
          <p:cNvSpPr txBox="1">
            <a:spLocks noChangeArrowheads="1"/>
          </p:cNvSpPr>
          <p:nvPr/>
        </p:nvSpPr>
        <p:spPr bwMode="auto">
          <a:xfrm>
            <a:off x="1028700" y="5257800"/>
            <a:ext cx="6210300" cy="1295400"/>
          </a:xfrm>
          <a:prstGeom prst="rect">
            <a:avLst/>
          </a:prstGeom>
          <a:noFill/>
          <a:ln w="9525">
            <a:noFill/>
            <a:miter lim="800000"/>
            <a:headEnd/>
            <a:tailEnd/>
          </a:ln>
          <a:effectLst/>
        </p:spPr>
        <p:txBody>
          <a:bodyPr/>
          <a:lstStyle/>
          <a:p>
            <a:pPr algn="ctr">
              <a:tabLst>
                <a:tab pos="1527175" algn="l"/>
              </a:tabLst>
            </a:pPr>
            <a:endParaRPr lang="en-US" altLang="en-US" b="1" dirty="0">
              <a:solidFill>
                <a:schemeClr val="tx1"/>
              </a:solidFill>
            </a:endParaRPr>
          </a:p>
        </p:txBody>
      </p:sp>
      <p:sp>
        <p:nvSpPr>
          <p:cNvPr id="656388" name="Rectangle 4"/>
          <p:cNvSpPr>
            <a:spLocks noGrp="1" noChangeArrowheads="1"/>
          </p:cNvSpPr>
          <p:nvPr>
            <p:ph type="subTitle" idx="1"/>
          </p:nvPr>
        </p:nvSpPr>
        <p:spPr>
          <a:xfrm>
            <a:off x="1066800" y="2743200"/>
            <a:ext cx="7010400" cy="1524000"/>
          </a:xfrm>
        </p:spPr>
        <p:txBody>
          <a:bodyPr/>
          <a:lstStyle/>
          <a:p>
            <a:r>
              <a:rPr lang="en-GB" dirty="0"/>
              <a:t> </a:t>
            </a:r>
            <a:r>
              <a:rPr lang="en-GB" altLang="en-US" sz="3600" b="1" dirty="0" smtClean="0">
                <a:solidFill>
                  <a:srgbClr val="FF9218"/>
                </a:solidFill>
                <a:latin typeface="Arial" charset="0"/>
              </a:rPr>
              <a:t>Reviewing – the </a:t>
            </a:r>
            <a:r>
              <a:rPr lang="en-US" altLang="en-US" sz="3600" b="1" dirty="0" smtClean="0">
                <a:solidFill>
                  <a:srgbClr val="FF9218"/>
                </a:solidFill>
                <a:latin typeface="Arial" charset="0"/>
              </a:rPr>
              <a:t>basic concepts</a:t>
            </a:r>
            <a:endParaRPr lang="en-GB" altLang="en-US" sz="3600" b="1" dirty="0" smtClean="0">
              <a:solidFill>
                <a:srgbClr val="FF9218"/>
              </a:solidFill>
              <a:latin typeface="Arial" charset="0"/>
            </a:endParaRPr>
          </a:p>
          <a:p>
            <a:r>
              <a:rPr lang="en-GB" altLang="en-US" b="1" dirty="0" smtClean="0">
                <a:solidFill>
                  <a:srgbClr val="FF9218"/>
                </a:solidFill>
                <a:latin typeface="Arial" charset="0"/>
              </a:rPr>
              <a:t>(or what a reviewer should be looking for in a paper)</a:t>
            </a:r>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C9B8A5E-3A46-4006-B300-455879B309B0}" type="slidenum">
              <a:rPr lang="en-US"/>
              <a:pPr/>
              <a:t>13</a:t>
            </a:fld>
            <a:endParaRPr lang="en-US"/>
          </a:p>
        </p:txBody>
      </p:sp>
      <p:sp>
        <p:nvSpPr>
          <p:cNvPr id="658434" name="Rectangle 2"/>
          <p:cNvSpPr>
            <a:spLocks noGrp="1" noChangeArrowheads="1"/>
          </p:cNvSpPr>
          <p:nvPr>
            <p:ph type="title"/>
          </p:nvPr>
        </p:nvSpPr>
        <p:spPr/>
        <p:txBody>
          <a:bodyPr/>
          <a:lstStyle/>
          <a:p>
            <a:r>
              <a:rPr lang="en-US" sz="3600" dirty="0"/>
              <a:t>Reviewing – </a:t>
            </a:r>
            <a:r>
              <a:rPr lang="en-US" sz="3600" dirty="0" smtClean="0"/>
              <a:t>basic concepts</a:t>
            </a:r>
            <a:endParaRPr lang="en-GB" sz="3600" dirty="0"/>
          </a:p>
        </p:txBody>
      </p:sp>
      <p:sp>
        <p:nvSpPr>
          <p:cNvPr id="658435" name="Rectangle 3"/>
          <p:cNvSpPr>
            <a:spLocks noGrp="1" noChangeArrowheads="1"/>
          </p:cNvSpPr>
          <p:nvPr>
            <p:ph type="body" idx="1"/>
          </p:nvPr>
        </p:nvSpPr>
        <p:spPr>
          <a:xfrm>
            <a:off x="533400" y="1371600"/>
            <a:ext cx="7924800" cy="4724400"/>
          </a:xfrm>
        </p:spPr>
        <p:txBody>
          <a:bodyPr/>
          <a:lstStyle/>
          <a:p>
            <a:pPr>
              <a:buSzPct val="115000"/>
              <a:buFontTx/>
              <a:buChar char="•"/>
            </a:pPr>
            <a:r>
              <a:rPr lang="en-US" sz="2800" dirty="0">
                <a:latin typeface="Arial" charset="0"/>
              </a:rPr>
              <a:t>In all submissions to the journal, authors must address the question of how their proposed methodology compares with previously reported methods</a:t>
            </a:r>
          </a:p>
          <a:p>
            <a:pPr>
              <a:buSzPct val="115000"/>
              <a:buFontTx/>
              <a:buChar char="•"/>
            </a:pPr>
            <a:r>
              <a:rPr lang="en-US" sz="2800" dirty="0">
                <a:latin typeface="Arial" charset="0"/>
              </a:rPr>
              <a:t>Authors must explain why</a:t>
            </a:r>
            <a:r>
              <a:rPr lang="en-US" sz="2800" b="1" dirty="0">
                <a:latin typeface="Arial" charset="0"/>
              </a:rPr>
              <a:t> </a:t>
            </a:r>
            <a:r>
              <a:rPr lang="en-US" sz="2800" dirty="0">
                <a:latin typeface="Arial" charset="0"/>
              </a:rPr>
              <a:t>the manuscript is of interest for the readers of the journal, and indicate the new information</a:t>
            </a:r>
          </a:p>
          <a:p>
            <a:pPr>
              <a:buSzPct val="115000"/>
              <a:buFontTx/>
              <a:buChar char="•"/>
            </a:pPr>
            <a:r>
              <a:rPr lang="en-US" sz="2800" dirty="0">
                <a:latin typeface="Arial" charset="0"/>
              </a:rPr>
              <a:t>Studies reported should be supported by a demonstration of the application of the method to actual samples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9B036D7-648D-4248-9DAA-15A89695D010}" type="slidenum">
              <a:rPr lang="en-US"/>
              <a:pPr/>
              <a:t>14</a:t>
            </a:fld>
            <a:endParaRPr lang="en-US"/>
          </a:p>
        </p:txBody>
      </p:sp>
      <p:sp>
        <p:nvSpPr>
          <p:cNvPr id="711682" name="Rectangle 2"/>
          <p:cNvSpPr>
            <a:spLocks noGrp="1" noChangeArrowheads="1"/>
          </p:cNvSpPr>
          <p:nvPr>
            <p:ph type="title"/>
          </p:nvPr>
        </p:nvSpPr>
        <p:spPr/>
        <p:txBody>
          <a:bodyPr/>
          <a:lstStyle/>
          <a:p>
            <a:r>
              <a:rPr lang="en-US" sz="3600" dirty="0"/>
              <a:t>Reviewing – </a:t>
            </a:r>
            <a:r>
              <a:rPr lang="en-US" sz="3600" dirty="0" smtClean="0"/>
              <a:t>basic concepts</a:t>
            </a:r>
            <a:endParaRPr lang="en-GB" sz="3600" dirty="0"/>
          </a:p>
        </p:txBody>
      </p:sp>
      <p:sp>
        <p:nvSpPr>
          <p:cNvPr id="711683" name="Rectangle 3"/>
          <p:cNvSpPr>
            <a:spLocks noGrp="1" noChangeArrowheads="1"/>
          </p:cNvSpPr>
          <p:nvPr>
            <p:ph type="body" idx="1"/>
          </p:nvPr>
        </p:nvSpPr>
        <p:spPr>
          <a:xfrm>
            <a:off x="457200" y="1371600"/>
            <a:ext cx="7391400" cy="4724400"/>
          </a:xfrm>
        </p:spPr>
        <p:txBody>
          <a:bodyPr/>
          <a:lstStyle/>
          <a:p>
            <a:pPr>
              <a:buSzPct val="115000"/>
              <a:buFontTx/>
              <a:buChar char="•"/>
            </a:pPr>
            <a:r>
              <a:rPr lang="en-US" sz="2800" dirty="0">
                <a:latin typeface="Arial" charset="0"/>
              </a:rPr>
              <a:t>Figures should only be used to improve the quality of the manuscript</a:t>
            </a:r>
          </a:p>
          <a:p>
            <a:pPr>
              <a:buSzPct val="115000"/>
              <a:buFontTx/>
              <a:buChar char="•"/>
            </a:pPr>
            <a:r>
              <a:rPr lang="en-US" sz="2800" dirty="0">
                <a:latin typeface="Arial" charset="0"/>
              </a:rPr>
              <a:t>‘All relevant references’ should be incorporated in the manuscript and be up-to-date </a:t>
            </a:r>
          </a:p>
          <a:p>
            <a:pPr>
              <a:buSzPct val="115000"/>
              <a:buFontTx/>
              <a:buChar char="•"/>
            </a:pPr>
            <a:r>
              <a:rPr lang="en-US" sz="2800" dirty="0">
                <a:latin typeface="Arial" charset="0"/>
              </a:rPr>
              <a:t>“Personal Notes/Communications” and “Manuscripts Submitted” should not be incorporated in the </a:t>
            </a:r>
            <a:r>
              <a:rPr lang="en-US" sz="2800" dirty="0" smtClean="0">
                <a:latin typeface="Arial" charset="0"/>
              </a:rPr>
              <a:t>reference</a:t>
            </a:r>
            <a:r>
              <a:rPr lang="en-US" sz="2800" dirty="0">
                <a:latin typeface="Arial" charset="0"/>
              </a:rPr>
              <a:t> </a:t>
            </a:r>
            <a:r>
              <a:rPr lang="en-US" sz="2800" dirty="0" smtClean="0">
                <a:latin typeface="Arial" charset="0"/>
              </a:rPr>
              <a:t>list</a:t>
            </a:r>
            <a:endParaRPr lang="en-US" sz="2800" dirty="0">
              <a:latin typeface="Arial" charset="0"/>
            </a:endParaRPr>
          </a:p>
          <a:p>
            <a:pPr>
              <a:buSzTx/>
              <a:buFontTx/>
              <a:buChar char="•"/>
            </a:pPr>
            <a:endParaRPr lang="en-GB" sz="3600" dirty="0">
              <a:solidFill>
                <a:srgbClr val="808080"/>
              </a:solidFill>
              <a:latin typeface="Arial" charset="0"/>
            </a:endParaRPr>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B082A1E-749F-4353-A76D-4D0EB1392B3E}" type="slidenum">
              <a:rPr lang="en-US"/>
              <a:pPr/>
              <a:t>15</a:t>
            </a:fld>
            <a:endParaRPr lang="en-US"/>
          </a:p>
        </p:txBody>
      </p:sp>
      <p:sp>
        <p:nvSpPr>
          <p:cNvPr id="660482" name="Rectangle 2"/>
          <p:cNvSpPr>
            <a:spLocks noGrp="1" noChangeArrowheads="1"/>
          </p:cNvSpPr>
          <p:nvPr>
            <p:ph type="title"/>
          </p:nvPr>
        </p:nvSpPr>
        <p:spPr/>
        <p:txBody>
          <a:bodyPr/>
          <a:lstStyle/>
          <a:p>
            <a:pPr marL="609600" indent="-609600"/>
            <a:r>
              <a:rPr lang="en-GB" sz="3600" dirty="0"/>
              <a:t>R</a:t>
            </a:r>
            <a:r>
              <a:rPr lang="en-US" sz="3600" dirty="0" err="1"/>
              <a:t>eviewing</a:t>
            </a:r>
            <a:r>
              <a:rPr lang="en-US" sz="3600" dirty="0"/>
              <a:t> – </a:t>
            </a:r>
            <a:r>
              <a:rPr lang="en-US" sz="3600" dirty="0" smtClean="0"/>
              <a:t>basic concepts</a:t>
            </a:r>
            <a:endParaRPr lang="en-GB" sz="3600" dirty="0"/>
          </a:p>
        </p:txBody>
      </p:sp>
      <p:sp>
        <p:nvSpPr>
          <p:cNvPr id="660483" name="Rectangle 3"/>
          <p:cNvSpPr>
            <a:spLocks noGrp="1" noChangeArrowheads="1"/>
          </p:cNvSpPr>
          <p:nvPr>
            <p:ph type="body" idx="1"/>
          </p:nvPr>
        </p:nvSpPr>
        <p:spPr>
          <a:xfrm>
            <a:off x="381000" y="1371600"/>
            <a:ext cx="7772400" cy="4724400"/>
          </a:xfrm>
        </p:spPr>
        <p:txBody>
          <a:bodyPr/>
          <a:lstStyle/>
          <a:p>
            <a:pPr marL="457200" indent="-457200">
              <a:lnSpc>
                <a:spcPct val="90000"/>
              </a:lnSpc>
              <a:buSzPct val="105000"/>
              <a:buFontTx/>
              <a:buChar char="•"/>
            </a:pPr>
            <a:r>
              <a:rPr lang="en-GB" sz="2800" dirty="0" smtClean="0">
                <a:latin typeface="Arial" pitchFamily="34" charset="0"/>
                <a:cs typeface="Arial" pitchFamily="34" charset="0"/>
              </a:rPr>
              <a:t>The </a:t>
            </a:r>
            <a:r>
              <a:rPr lang="en-GB" sz="2800" dirty="0">
                <a:latin typeface="Arial" pitchFamily="34" charset="0"/>
                <a:cs typeface="Arial" pitchFamily="34" charset="0"/>
              </a:rPr>
              <a:t>reviewers’ reports provide </a:t>
            </a:r>
            <a:r>
              <a:rPr lang="en-GB" sz="2800" b="1" dirty="0">
                <a:latin typeface="Arial" pitchFamily="34" charset="0"/>
                <a:cs typeface="Arial" pitchFamily="34" charset="0"/>
              </a:rPr>
              <a:t>advice</a:t>
            </a:r>
            <a:r>
              <a:rPr lang="en-GB" sz="2800" dirty="0">
                <a:latin typeface="Arial" pitchFamily="34" charset="0"/>
                <a:cs typeface="Arial" pitchFamily="34" charset="0"/>
              </a:rPr>
              <a:t> for editors to assist them in reaching a decision on a submitted </a:t>
            </a:r>
            <a:r>
              <a:rPr lang="en-GB" sz="2800" dirty="0" smtClean="0">
                <a:latin typeface="Arial" pitchFamily="34" charset="0"/>
                <a:cs typeface="Arial" pitchFamily="34" charset="0"/>
              </a:rPr>
              <a:t>paper</a:t>
            </a:r>
          </a:p>
          <a:p>
            <a:pPr marL="457200" indent="-457200">
              <a:lnSpc>
                <a:spcPct val="90000"/>
              </a:lnSpc>
              <a:buSzPct val="105000"/>
              <a:buFontTx/>
              <a:buChar char="•"/>
            </a:pPr>
            <a:r>
              <a:rPr lang="en-GB" sz="2800" dirty="0" smtClean="0">
                <a:latin typeface="Arial" pitchFamily="34" charset="0"/>
                <a:cs typeface="Arial" pitchFamily="34" charset="0"/>
              </a:rPr>
              <a:t>The final decision concerning a manuscript lies with the </a:t>
            </a:r>
            <a:r>
              <a:rPr lang="en-GB" sz="2800" b="1" dirty="0" smtClean="0">
                <a:latin typeface="Arial" pitchFamily="34" charset="0"/>
                <a:cs typeface="Arial" pitchFamily="34" charset="0"/>
              </a:rPr>
              <a:t>editor</a:t>
            </a:r>
          </a:p>
          <a:p>
            <a:pPr marL="457200" indent="-457200">
              <a:lnSpc>
                <a:spcPct val="90000"/>
              </a:lnSpc>
              <a:buSzPct val="105000"/>
              <a:buFontTx/>
              <a:buChar char="•"/>
            </a:pPr>
            <a:r>
              <a:rPr lang="en-US" sz="2800" dirty="0" smtClean="0">
                <a:latin typeface="Arial" pitchFamily="34" charset="0"/>
                <a:cs typeface="Arial" pitchFamily="34" charset="0"/>
              </a:rPr>
              <a:t>Reviewing needs to be conducted </a:t>
            </a:r>
            <a:r>
              <a:rPr lang="en-US" sz="2800" b="1" dirty="0" smtClean="0">
                <a:latin typeface="Arial" pitchFamily="34" charset="0"/>
                <a:cs typeface="Arial" pitchFamily="34" charset="0"/>
              </a:rPr>
              <a:t>confidentially</a:t>
            </a:r>
            <a:r>
              <a:rPr lang="en-US" sz="2800" dirty="0" smtClean="0">
                <a:latin typeface="Arial" pitchFamily="34" charset="0"/>
                <a:cs typeface="Arial" pitchFamily="34" charset="0"/>
              </a:rPr>
              <a:t>, the article you have been asked to review should not be disclosed to a third party.</a:t>
            </a:r>
          </a:p>
          <a:p>
            <a:pPr marL="457200" indent="-457200">
              <a:lnSpc>
                <a:spcPct val="90000"/>
              </a:lnSpc>
              <a:buSzPct val="105000"/>
              <a:buFontTx/>
              <a:buChar char="•"/>
            </a:pPr>
            <a:r>
              <a:rPr lang="en-GB" sz="2800" dirty="0" smtClean="0">
                <a:latin typeface="Arial" pitchFamily="34" charset="0"/>
                <a:cs typeface="Arial" pitchFamily="34" charset="0"/>
              </a:rPr>
              <a:t>The </a:t>
            </a:r>
            <a:r>
              <a:rPr lang="en-GB" sz="2800" b="1" dirty="0" smtClean="0">
                <a:latin typeface="Arial" pitchFamily="34" charset="0"/>
                <a:cs typeface="Arial" pitchFamily="34" charset="0"/>
              </a:rPr>
              <a:t>anonymity</a:t>
            </a:r>
            <a:r>
              <a:rPr lang="en-GB" sz="2800" dirty="0" smtClean="0">
                <a:latin typeface="Arial" pitchFamily="34" charset="0"/>
                <a:cs typeface="Arial" pitchFamily="34" charset="0"/>
              </a:rPr>
              <a:t> of the reviewer is strictly preserved</a:t>
            </a:r>
          </a:p>
          <a:p>
            <a:pPr marL="457200" indent="-457200">
              <a:lnSpc>
                <a:spcPct val="90000"/>
              </a:lnSpc>
              <a:buSzPct val="105000"/>
              <a:buFontTx/>
              <a:buChar char="•"/>
            </a:pPr>
            <a:endParaRPr lang="en-US" sz="2800" dirty="0" smtClean="0"/>
          </a:p>
          <a:p>
            <a:pPr marL="457200" indent="-457200">
              <a:lnSpc>
                <a:spcPct val="90000"/>
              </a:lnSpc>
              <a:buSzPct val="105000"/>
              <a:buNone/>
            </a:pPr>
            <a:endParaRPr lang="en-GB" sz="2800" dirty="0">
              <a:solidFill>
                <a:srgbClr val="808080"/>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118EA4D-3A64-4413-B47C-AF5DE98590B5}" type="slidenum">
              <a:rPr lang="en-US"/>
              <a:pPr/>
              <a:t>16</a:t>
            </a:fld>
            <a:endParaRPr lang="en-US"/>
          </a:p>
        </p:txBody>
      </p:sp>
      <p:sp>
        <p:nvSpPr>
          <p:cNvPr id="664578" name="Rectangle 2"/>
          <p:cNvSpPr>
            <a:spLocks noGrp="1" noChangeArrowheads="1"/>
          </p:cNvSpPr>
          <p:nvPr>
            <p:ph type="title"/>
          </p:nvPr>
        </p:nvSpPr>
        <p:spPr/>
        <p:txBody>
          <a:bodyPr/>
          <a:lstStyle/>
          <a:p>
            <a:pPr marL="609600" indent="-609600"/>
            <a:r>
              <a:rPr lang="en-GB" sz="3600" dirty="0"/>
              <a:t>R</a:t>
            </a:r>
            <a:r>
              <a:rPr lang="en-US" sz="3600" dirty="0" err="1"/>
              <a:t>eviewing</a:t>
            </a:r>
            <a:r>
              <a:rPr lang="en-US" sz="3600" dirty="0"/>
              <a:t> – </a:t>
            </a:r>
            <a:r>
              <a:rPr lang="en-US" sz="3600" dirty="0" smtClean="0"/>
              <a:t>basic concepts</a:t>
            </a:r>
            <a:endParaRPr lang="en-GB" sz="3600" dirty="0"/>
          </a:p>
        </p:txBody>
      </p:sp>
      <p:sp>
        <p:nvSpPr>
          <p:cNvPr id="664579" name="Rectangle 3"/>
          <p:cNvSpPr>
            <a:spLocks noGrp="1" noChangeArrowheads="1"/>
          </p:cNvSpPr>
          <p:nvPr>
            <p:ph type="body" idx="1"/>
          </p:nvPr>
        </p:nvSpPr>
        <p:spPr>
          <a:xfrm>
            <a:off x="381000" y="1371600"/>
            <a:ext cx="8077200" cy="4724400"/>
          </a:xfrm>
        </p:spPr>
        <p:txBody>
          <a:bodyPr/>
          <a:lstStyle/>
          <a:p>
            <a:pPr marL="457200" indent="-457200">
              <a:lnSpc>
                <a:spcPct val="90000"/>
              </a:lnSpc>
              <a:buSzPct val="105000"/>
              <a:buFontTx/>
              <a:buChar char="•"/>
            </a:pPr>
            <a:r>
              <a:rPr lang="en-GB" sz="2400" dirty="0">
                <a:latin typeface="Arial" charset="0"/>
              </a:rPr>
              <a:t>Reviewers should </a:t>
            </a:r>
            <a:r>
              <a:rPr lang="en-GB" sz="2400" b="1" dirty="0">
                <a:latin typeface="Arial" charset="0"/>
              </a:rPr>
              <a:t>not communicate directly</a:t>
            </a:r>
            <a:r>
              <a:rPr lang="en-GB" sz="2400" dirty="0">
                <a:latin typeface="Arial" charset="0"/>
              </a:rPr>
              <a:t> with authors</a:t>
            </a:r>
          </a:p>
          <a:p>
            <a:pPr marL="457200" indent="-457200">
              <a:lnSpc>
                <a:spcPct val="90000"/>
              </a:lnSpc>
              <a:buSzPct val="105000"/>
              <a:buFontTx/>
              <a:buChar char="•"/>
            </a:pPr>
            <a:r>
              <a:rPr lang="en-GB" sz="2400" dirty="0">
                <a:latin typeface="Arial" charset="0"/>
              </a:rPr>
              <a:t>All manuscripts and supplementary material are treated as </a:t>
            </a:r>
            <a:r>
              <a:rPr lang="en-GB" sz="2400" b="1" dirty="0">
                <a:latin typeface="Arial" charset="0"/>
              </a:rPr>
              <a:t>confidential</a:t>
            </a:r>
            <a:r>
              <a:rPr lang="en-GB" sz="2400" dirty="0">
                <a:latin typeface="Arial" charset="0"/>
              </a:rPr>
              <a:t> by the editors and only disclosed to the reviewer</a:t>
            </a:r>
          </a:p>
          <a:p>
            <a:pPr marL="457200" indent="-457200">
              <a:lnSpc>
                <a:spcPct val="90000"/>
              </a:lnSpc>
              <a:buSzPct val="105000"/>
              <a:buFontTx/>
              <a:buChar char="•"/>
            </a:pPr>
            <a:r>
              <a:rPr lang="en-GB" sz="2400" dirty="0">
                <a:latin typeface="Arial" charset="0"/>
              </a:rPr>
              <a:t>The aim is to have a </a:t>
            </a:r>
            <a:r>
              <a:rPr lang="en-GB" sz="2400" b="1" dirty="0">
                <a:latin typeface="Arial" charset="0"/>
              </a:rPr>
              <a:t>response to the author </a:t>
            </a:r>
            <a:r>
              <a:rPr lang="en-GB" sz="2400" b="1" dirty="0" smtClean="0">
                <a:latin typeface="Arial" charset="0"/>
              </a:rPr>
              <a:t>within a specified time</a:t>
            </a:r>
            <a:r>
              <a:rPr lang="en-GB" sz="2400" dirty="0" smtClean="0">
                <a:latin typeface="Arial" charset="0"/>
              </a:rPr>
              <a:t> </a:t>
            </a:r>
            <a:r>
              <a:rPr lang="en-GB" sz="2400" dirty="0">
                <a:latin typeface="Arial" charset="0"/>
              </a:rPr>
              <a:t>after initial receipt of the manuscript</a:t>
            </a:r>
          </a:p>
          <a:p>
            <a:pPr marL="457200" indent="-457200">
              <a:lnSpc>
                <a:spcPct val="90000"/>
              </a:lnSpc>
              <a:buSzPct val="105000"/>
              <a:buFontTx/>
              <a:buChar char="•"/>
            </a:pPr>
            <a:r>
              <a:rPr lang="en-GB" sz="2400" dirty="0">
                <a:latin typeface="Arial" charset="0"/>
              </a:rPr>
              <a:t>Meeting these </a:t>
            </a:r>
            <a:r>
              <a:rPr lang="en-GB" sz="2400" b="1" dirty="0">
                <a:latin typeface="Arial" charset="0"/>
              </a:rPr>
              <a:t>schedule objectives requires</a:t>
            </a:r>
            <a:r>
              <a:rPr lang="en-GB" sz="2400" dirty="0">
                <a:latin typeface="Arial" charset="0"/>
              </a:rPr>
              <a:t> extra effort on the part of the editorial staff, editor and reviewer</a:t>
            </a:r>
          </a:p>
          <a:p>
            <a:pPr marL="457200" indent="-457200">
              <a:lnSpc>
                <a:spcPct val="90000"/>
              </a:lnSpc>
              <a:buSzPct val="105000"/>
              <a:buFontTx/>
              <a:buChar char="•"/>
            </a:pPr>
            <a:r>
              <a:rPr lang="en-GB" sz="2400" b="1" dirty="0">
                <a:latin typeface="Arial" charset="0"/>
              </a:rPr>
              <a:t>If reviewers treat others the way they would like to be treated as authors, working together we can achieve these objectives</a:t>
            </a:r>
            <a:endParaRPr lang="en-GB" sz="2400" dirty="0">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9B9BF91-C395-4199-A382-B1F3662CF6EB}" type="slidenum">
              <a:rPr lang="en-US"/>
              <a:pPr/>
              <a:t>17</a:t>
            </a:fld>
            <a:endParaRPr lang="en-US"/>
          </a:p>
        </p:txBody>
      </p:sp>
      <p:sp>
        <p:nvSpPr>
          <p:cNvPr id="666626" name="Rectangle 2"/>
          <p:cNvSpPr>
            <a:spLocks noGrp="1" noChangeArrowheads="1"/>
          </p:cNvSpPr>
          <p:nvPr>
            <p:ph type="title"/>
          </p:nvPr>
        </p:nvSpPr>
        <p:spPr>
          <a:xfrm>
            <a:off x="1143000" y="457200"/>
            <a:ext cx="8001000" cy="838200"/>
          </a:xfrm>
        </p:spPr>
        <p:txBody>
          <a:bodyPr/>
          <a:lstStyle/>
          <a:p>
            <a:r>
              <a:rPr lang="en-US" sz="3200" dirty="0"/>
              <a:t>Reviewing – </a:t>
            </a:r>
            <a:r>
              <a:rPr lang="en-US" sz="3200" dirty="0" smtClean="0"/>
              <a:t>what to look for in each section</a:t>
            </a:r>
            <a:endParaRPr lang="en-US" sz="3200" dirty="0"/>
          </a:p>
        </p:txBody>
      </p:sp>
      <p:sp>
        <p:nvSpPr>
          <p:cNvPr id="666627" name="Rectangle 3"/>
          <p:cNvSpPr>
            <a:spLocks noGrp="1" noChangeArrowheads="1"/>
          </p:cNvSpPr>
          <p:nvPr>
            <p:ph type="body" idx="1"/>
          </p:nvPr>
        </p:nvSpPr>
        <p:spPr>
          <a:xfrm>
            <a:off x="381000" y="1371600"/>
            <a:ext cx="8229600" cy="5257800"/>
          </a:xfrm>
        </p:spPr>
        <p:txBody>
          <a:bodyPr/>
          <a:lstStyle/>
          <a:p>
            <a:pPr>
              <a:buSzPct val="110000"/>
              <a:buNone/>
            </a:pPr>
            <a:r>
              <a:rPr lang="en-US" dirty="0">
                <a:latin typeface="Arial" charset="0"/>
              </a:rPr>
              <a:t>Clear relation with Guide to Authors</a:t>
            </a:r>
          </a:p>
          <a:p>
            <a:pPr lvl="1">
              <a:buSzPct val="110000"/>
              <a:buFontTx/>
              <a:buChar char="•"/>
            </a:pPr>
            <a:r>
              <a:rPr lang="en-US" dirty="0">
                <a:latin typeface="Arial" charset="0"/>
              </a:rPr>
              <a:t>Reviewers need to review the manuscript with this in mind</a:t>
            </a:r>
          </a:p>
          <a:p>
            <a:pPr>
              <a:buSzPct val="110000"/>
              <a:buFontTx/>
              <a:buNone/>
            </a:pPr>
            <a:r>
              <a:rPr lang="en-US" dirty="0">
                <a:latin typeface="Arial" charset="0"/>
              </a:rPr>
              <a:t>Focus on Building Blocks of manuscript</a:t>
            </a:r>
          </a:p>
          <a:p>
            <a:pPr lvl="1">
              <a:buSzPct val="110000"/>
              <a:buFontTx/>
              <a:buChar char="•"/>
            </a:pPr>
            <a:r>
              <a:rPr lang="en-US" dirty="0">
                <a:latin typeface="Arial" charset="0"/>
              </a:rPr>
              <a:t>Abstract </a:t>
            </a:r>
          </a:p>
          <a:p>
            <a:pPr lvl="1">
              <a:buSzPct val="110000"/>
              <a:buFontTx/>
              <a:buChar char="•"/>
            </a:pPr>
            <a:r>
              <a:rPr lang="en-US" dirty="0">
                <a:latin typeface="Arial" charset="0"/>
              </a:rPr>
              <a:t>Introduction</a:t>
            </a:r>
          </a:p>
          <a:p>
            <a:pPr lvl="1">
              <a:buSzPct val="110000"/>
              <a:buFontTx/>
              <a:buChar char="•"/>
            </a:pPr>
            <a:r>
              <a:rPr lang="en-US" dirty="0">
                <a:latin typeface="Arial" charset="0"/>
              </a:rPr>
              <a:t>Experimental</a:t>
            </a:r>
          </a:p>
          <a:p>
            <a:pPr lvl="1">
              <a:buSzPct val="110000"/>
              <a:buFontTx/>
              <a:buChar char="•"/>
            </a:pPr>
            <a:r>
              <a:rPr lang="en-US" dirty="0">
                <a:latin typeface="Arial" charset="0"/>
              </a:rPr>
              <a:t>Results and Discussion</a:t>
            </a:r>
          </a:p>
          <a:p>
            <a:pPr lvl="1">
              <a:buSzPct val="110000"/>
              <a:buFontTx/>
              <a:buChar char="•"/>
            </a:pPr>
            <a:r>
              <a:rPr lang="en-US" dirty="0">
                <a:latin typeface="Arial" charset="0"/>
              </a:rPr>
              <a:t>Conclusion</a:t>
            </a:r>
          </a:p>
          <a:p>
            <a:pPr lvl="1">
              <a:buSzPct val="110000"/>
              <a:buFontTx/>
              <a:buChar char="•"/>
            </a:pPr>
            <a:r>
              <a:rPr lang="en-US" dirty="0">
                <a:latin typeface="Arial" charset="0"/>
              </a:rPr>
              <a:t>References, Tables, Figures</a:t>
            </a:r>
          </a:p>
          <a:p>
            <a:pPr lvl="1">
              <a:buSzPct val="110000"/>
              <a:buFontTx/>
              <a:buChar char="•"/>
            </a:pPr>
            <a:endParaRPr lang="en-US" sz="3200" dirty="0">
              <a:solidFill>
                <a:srgbClr val="808080"/>
              </a:solidFill>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453BA44-B245-4F17-90E8-2D80D9FD5EA4}" type="slidenum">
              <a:rPr lang="en-US"/>
              <a:pPr/>
              <a:t>18</a:t>
            </a:fld>
            <a:endParaRPr lang="en-US"/>
          </a:p>
        </p:txBody>
      </p:sp>
      <p:sp>
        <p:nvSpPr>
          <p:cNvPr id="668674" name="Rectangle 2"/>
          <p:cNvSpPr>
            <a:spLocks noGrp="1" noChangeArrowheads="1"/>
          </p:cNvSpPr>
          <p:nvPr>
            <p:ph type="title"/>
          </p:nvPr>
        </p:nvSpPr>
        <p:spPr/>
        <p:txBody>
          <a:bodyPr/>
          <a:lstStyle/>
          <a:p>
            <a:r>
              <a:rPr lang="en-US" sz="3600" dirty="0"/>
              <a:t>The Abstract </a:t>
            </a:r>
          </a:p>
        </p:txBody>
      </p:sp>
      <p:sp>
        <p:nvSpPr>
          <p:cNvPr id="668675" name="Rectangle 3"/>
          <p:cNvSpPr>
            <a:spLocks noGrp="1" noChangeArrowheads="1"/>
          </p:cNvSpPr>
          <p:nvPr>
            <p:ph type="body" idx="1"/>
          </p:nvPr>
        </p:nvSpPr>
        <p:spPr>
          <a:xfrm>
            <a:off x="457200" y="1600200"/>
            <a:ext cx="8229600" cy="5029200"/>
          </a:xfrm>
        </p:spPr>
        <p:txBody>
          <a:bodyPr/>
          <a:lstStyle/>
          <a:p>
            <a:pPr>
              <a:lnSpc>
                <a:spcPct val="90000"/>
              </a:lnSpc>
              <a:buSzPct val="110000"/>
              <a:buFontTx/>
              <a:buChar char="•"/>
            </a:pPr>
            <a:r>
              <a:rPr lang="en-US" sz="2800" dirty="0">
                <a:latin typeface="Arial" charset="0"/>
              </a:rPr>
              <a:t>Provides short description of perspective and purpose of the paper.  Does not overemphasize perspective by providing a literature review</a:t>
            </a:r>
          </a:p>
          <a:p>
            <a:pPr>
              <a:lnSpc>
                <a:spcPct val="90000"/>
              </a:lnSpc>
              <a:buSzPct val="110000"/>
              <a:buFontTx/>
              <a:buChar char="•"/>
            </a:pPr>
            <a:r>
              <a:rPr lang="en-US" sz="2800" dirty="0">
                <a:latin typeface="Arial" charset="0"/>
              </a:rPr>
              <a:t>Gives key results (recall that abstract is what is readily seen in electronic searching) but minimizes experimental details.  </a:t>
            </a:r>
          </a:p>
          <a:p>
            <a:pPr>
              <a:lnSpc>
                <a:spcPct val="90000"/>
              </a:lnSpc>
              <a:buSzPct val="110000"/>
              <a:buFontTx/>
              <a:buChar char="•"/>
            </a:pPr>
            <a:r>
              <a:rPr lang="en-US" sz="2800" dirty="0">
                <a:latin typeface="Arial" charset="0"/>
              </a:rPr>
              <a:t>Offers a short description of the interpretation/conclusion</a:t>
            </a:r>
          </a:p>
          <a:p>
            <a:pPr>
              <a:lnSpc>
                <a:spcPct val="90000"/>
              </a:lnSpc>
              <a:buSzPct val="110000"/>
              <a:buFontTx/>
              <a:buChar char="•"/>
            </a:pPr>
            <a:r>
              <a:rPr lang="en-US" sz="2800" dirty="0">
                <a:latin typeface="Arial" charset="0"/>
              </a:rPr>
              <a:t>Brief--&lt;250 </a:t>
            </a:r>
            <a:r>
              <a:rPr lang="en-US" sz="2800" dirty="0" smtClean="0">
                <a:latin typeface="Arial" charset="0"/>
              </a:rPr>
              <a:t>words</a:t>
            </a:r>
          </a:p>
          <a:p>
            <a:pPr>
              <a:lnSpc>
                <a:spcPct val="90000"/>
              </a:lnSpc>
              <a:buSzPct val="110000"/>
              <a:buFontTx/>
              <a:buChar char="•"/>
            </a:pPr>
            <a:r>
              <a:rPr lang="en-GB" sz="2800" dirty="0" smtClean="0">
                <a:latin typeface="Arial" charset="0"/>
              </a:rPr>
              <a:t>Accurately reflects the content of the article</a:t>
            </a:r>
            <a:endParaRPr lang="en-US" sz="2800" dirty="0">
              <a:latin typeface="Arial" charset="0"/>
            </a:endParaRPr>
          </a:p>
          <a:p>
            <a:pPr>
              <a:lnSpc>
                <a:spcPct val="90000"/>
              </a:lnSpc>
              <a:buSzPct val="110000"/>
              <a:buFontTx/>
              <a:buNone/>
            </a:pPr>
            <a:endParaRPr lang="en-US" sz="2400" b="1" dirty="0">
              <a:solidFill>
                <a:srgbClr val="808080"/>
              </a:solidFill>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264E542-53CE-4C0C-A50A-77370F84F5BB}" type="slidenum">
              <a:rPr lang="en-US"/>
              <a:pPr/>
              <a:t>19</a:t>
            </a:fld>
            <a:endParaRPr lang="en-US"/>
          </a:p>
        </p:txBody>
      </p:sp>
      <p:sp>
        <p:nvSpPr>
          <p:cNvPr id="714754" name="Rectangle 2"/>
          <p:cNvSpPr>
            <a:spLocks noGrp="1" noChangeArrowheads="1"/>
          </p:cNvSpPr>
          <p:nvPr>
            <p:ph type="title"/>
          </p:nvPr>
        </p:nvSpPr>
        <p:spPr/>
        <p:txBody>
          <a:bodyPr/>
          <a:lstStyle/>
          <a:p>
            <a:r>
              <a:rPr lang="en-US" sz="3600" dirty="0"/>
              <a:t>The Abstract </a:t>
            </a:r>
            <a:endParaRPr lang="en-GB" sz="3600" dirty="0"/>
          </a:p>
        </p:txBody>
      </p:sp>
      <p:sp>
        <p:nvSpPr>
          <p:cNvPr id="714755" name="Rectangle 3"/>
          <p:cNvSpPr>
            <a:spLocks noGrp="1" noChangeArrowheads="1"/>
          </p:cNvSpPr>
          <p:nvPr>
            <p:ph type="body" idx="1"/>
          </p:nvPr>
        </p:nvSpPr>
        <p:spPr>
          <a:xfrm>
            <a:off x="381000" y="1371600"/>
            <a:ext cx="8077200" cy="4724400"/>
          </a:xfrm>
        </p:spPr>
        <p:txBody>
          <a:bodyPr/>
          <a:lstStyle/>
          <a:p>
            <a:pPr>
              <a:buSzPct val="110000"/>
              <a:buFontTx/>
              <a:buNone/>
            </a:pPr>
            <a:r>
              <a:rPr lang="en-US" b="1" dirty="0">
                <a:solidFill>
                  <a:srgbClr val="FF0000"/>
                </a:solidFill>
                <a:latin typeface="Arial" charset="0"/>
              </a:rPr>
              <a:t>Role of Reviewer:</a:t>
            </a:r>
          </a:p>
          <a:p>
            <a:pPr>
              <a:buSzPct val="110000"/>
              <a:buFontTx/>
              <a:buChar char="•"/>
            </a:pPr>
            <a:r>
              <a:rPr lang="en-US" sz="2800" dirty="0">
                <a:latin typeface="Arial" charset="0"/>
              </a:rPr>
              <a:t>Prior to commenting on Abstract, if necessary, add a short (few sentence) summary of article, indicating a general comprehension of article, its importance, your enthusiasm.   </a:t>
            </a:r>
          </a:p>
          <a:p>
            <a:pPr>
              <a:buSzPct val="110000"/>
              <a:buFontTx/>
              <a:buChar char="•"/>
            </a:pPr>
            <a:r>
              <a:rPr lang="en-US" sz="2800" dirty="0">
                <a:latin typeface="Arial" charset="0"/>
              </a:rPr>
              <a:t>Avoid </a:t>
            </a:r>
            <a:r>
              <a:rPr lang="en-US" sz="2800" dirty="0" smtClean="0">
                <a:latin typeface="Arial" charset="0"/>
              </a:rPr>
              <a:t>personal </a:t>
            </a:r>
            <a:r>
              <a:rPr lang="en-US" sz="2800" dirty="0">
                <a:latin typeface="Arial" charset="0"/>
              </a:rPr>
              <a:t>remarks and excessive or pointlessly clever and sarcastic remarks.  Remember that reviewer comments can be hurtful.  If you must </a:t>
            </a:r>
            <a:r>
              <a:rPr lang="en-US" sz="2800" dirty="0" smtClean="0">
                <a:latin typeface="Arial" charset="0"/>
              </a:rPr>
              <a:t>express strong emotions, </a:t>
            </a:r>
            <a:r>
              <a:rPr lang="en-US" sz="2800" dirty="0">
                <a:latin typeface="Arial" charset="0"/>
              </a:rPr>
              <a:t>add such remarks to “comments to editor.”</a:t>
            </a:r>
          </a:p>
          <a:p>
            <a:endParaRPr lang="en-GB"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D41ECCE-02DF-4CA0-BAE6-1E79242611DA}" type="slidenum">
              <a:rPr lang="en-US"/>
              <a:pPr/>
              <a:t>2</a:t>
            </a:fld>
            <a:endParaRPr lang="en-US"/>
          </a:p>
        </p:txBody>
      </p:sp>
      <p:sp>
        <p:nvSpPr>
          <p:cNvPr id="642050" name="Rectangle 2"/>
          <p:cNvSpPr>
            <a:spLocks noGrp="1" noChangeArrowheads="1"/>
          </p:cNvSpPr>
          <p:nvPr>
            <p:ph type="title"/>
          </p:nvPr>
        </p:nvSpPr>
        <p:spPr/>
        <p:txBody>
          <a:bodyPr/>
          <a:lstStyle/>
          <a:p>
            <a:r>
              <a:rPr lang="en-GB" dirty="0" smtClean="0"/>
              <a:t>Outline</a:t>
            </a:r>
            <a:endParaRPr lang="en-GB" dirty="0"/>
          </a:p>
        </p:txBody>
      </p:sp>
      <p:sp>
        <p:nvSpPr>
          <p:cNvPr id="642051" name="Rectangle 3"/>
          <p:cNvSpPr>
            <a:spLocks noGrp="1" noChangeArrowheads="1"/>
          </p:cNvSpPr>
          <p:nvPr>
            <p:ph type="body" idx="1"/>
          </p:nvPr>
        </p:nvSpPr>
        <p:spPr>
          <a:xfrm>
            <a:off x="685800" y="1600200"/>
            <a:ext cx="7772400" cy="4724400"/>
          </a:xfrm>
        </p:spPr>
        <p:txBody>
          <a:bodyPr/>
          <a:lstStyle/>
          <a:p>
            <a:pPr>
              <a:buSzTx/>
              <a:buFontTx/>
              <a:buChar char="•"/>
            </a:pPr>
            <a:r>
              <a:rPr lang="en-US" sz="3600" dirty="0" smtClean="0">
                <a:latin typeface="Arial" charset="0"/>
              </a:rPr>
              <a:t>Introduction – What is peer review and why it’s done</a:t>
            </a:r>
          </a:p>
          <a:p>
            <a:pPr>
              <a:buSzTx/>
              <a:buFontTx/>
              <a:buChar char="•"/>
            </a:pPr>
            <a:r>
              <a:rPr lang="en-US" sz="3600" dirty="0" smtClean="0">
                <a:latin typeface="Arial" charset="0"/>
              </a:rPr>
              <a:t>Reviewing (the Fundamentals) – what every reviewer should know</a:t>
            </a:r>
          </a:p>
          <a:p>
            <a:pPr>
              <a:buSzTx/>
              <a:buFontTx/>
              <a:buChar char="•"/>
            </a:pPr>
            <a:r>
              <a:rPr lang="en-GB" sz="3600" dirty="0" smtClean="0">
                <a:latin typeface="Arial" charset="0"/>
              </a:rPr>
              <a:t>How you can become a reviewer</a:t>
            </a:r>
            <a:endParaRPr lang="en-US" sz="3600" dirty="0" smtClean="0">
              <a:latin typeface="Arial" charset="0"/>
            </a:endParaRPr>
          </a:p>
          <a:p>
            <a:pPr>
              <a:buSzTx/>
              <a:buFontTx/>
              <a:buChar char="•"/>
            </a:pPr>
            <a:r>
              <a:rPr lang="en-GB" sz="3600" dirty="0" smtClean="0">
                <a:latin typeface="Arial" charset="0"/>
              </a:rPr>
              <a:t>An editor’s advice to reviewers</a:t>
            </a:r>
            <a:endParaRPr lang="en-US" sz="3600" dirty="0" smtClean="0">
              <a:latin typeface="Arial" charset="0"/>
            </a:endParaRPr>
          </a:p>
          <a:p>
            <a:pPr>
              <a:buNone/>
            </a:pPr>
            <a:endParaRPr lang="en-GB" dirty="0">
              <a:solidFill>
                <a:srgbClr val="808080"/>
              </a:solidFill>
              <a:latin typeface="Arial" charset="0"/>
            </a:endParaRPr>
          </a:p>
          <a:p>
            <a:endParaRPr lang="en-GB" dirty="0">
              <a:solidFill>
                <a:srgbClr val="808080"/>
              </a:solidFill>
            </a:endParaRPr>
          </a:p>
          <a:p>
            <a:endParaRPr lang="en-GB" dirty="0">
              <a:solidFill>
                <a:srgbClr val="808080"/>
              </a:solidFill>
            </a:endParaRPr>
          </a:p>
          <a:p>
            <a:endParaRPr lang="en-GB" i="1" dirty="0">
              <a:solidFill>
                <a:srgbClr val="80808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563F93A-C37F-4727-A463-3D71E66B254F}" type="slidenum">
              <a:rPr lang="en-US"/>
              <a:pPr/>
              <a:t>20</a:t>
            </a:fld>
            <a:endParaRPr lang="en-US"/>
          </a:p>
        </p:txBody>
      </p:sp>
      <p:sp>
        <p:nvSpPr>
          <p:cNvPr id="670722" name="Rectangle 2"/>
          <p:cNvSpPr>
            <a:spLocks noGrp="1" noChangeArrowheads="1"/>
          </p:cNvSpPr>
          <p:nvPr>
            <p:ph type="title"/>
          </p:nvPr>
        </p:nvSpPr>
        <p:spPr/>
        <p:txBody>
          <a:bodyPr/>
          <a:lstStyle/>
          <a:p>
            <a:pPr marL="609600" indent="-609600"/>
            <a:r>
              <a:rPr lang="en-GB" sz="3600" dirty="0"/>
              <a:t>The Introduction </a:t>
            </a:r>
          </a:p>
        </p:txBody>
      </p:sp>
      <p:sp>
        <p:nvSpPr>
          <p:cNvPr id="670723" name="Rectangle 3"/>
          <p:cNvSpPr>
            <a:spLocks noGrp="1" noChangeArrowheads="1"/>
          </p:cNvSpPr>
          <p:nvPr>
            <p:ph type="body" idx="1"/>
          </p:nvPr>
        </p:nvSpPr>
        <p:spPr>
          <a:xfrm>
            <a:off x="381000" y="1371600"/>
            <a:ext cx="8077200" cy="4724400"/>
          </a:xfrm>
        </p:spPr>
        <p:txBody>
          <a:bodyPr/>
          <a:lstStyle/>
          <a:p>
            <a:pPr marL="457200" indent="-457200">
              <a:lnSpc>
                <a:spcPct val="80000"/>
              </a:lnSpc>
              <a:buSzPct val="110000"/>
              <a:buFontTx/>
              <a:buChar char="•"/>
            </a:pPr>
            <a:r>
              <a:rPr lang="en-US" sz="2800" dirty="0">
                <a:latin typeface="Arial" charset="0"/>
              </a:rPr>
              <a:t>The introduction should be concise and to-the-point</a:t>
            </a:r>
          </a:p>
          <a:p>
            <a:pPr marL="457200" indent="-457200">
              <a:lnSpc>
                <a:spcPct val="80000"/>
              </a:lnSpc>
              <a:buSzPct val="110000"/>
              <a:buFontTx/>
              <a:buChar char="•"/>
            </a:pPr>
            <a:r>
              <a:rPr lang="en-US" sz="2800" dirty="0">
                <a:latin typeface="Arial" charset="0"/>
              </a:rPr>
              <a:t>Provides proper perspective consistent with nature of journal</a:t>
            </a:r>
          </a:p>
          <a:p>
            <a:pPr marL="457200" indent="-457200">
              <a:lnSpc>
                <a:spcPct val="80000"/>
              </a:lnSpc>
              <a:buSzPct val="110000"/>
              <a:buFontTx/>
              <a:buChar char="•"/>
            </a:pPr>
            <a:r>
              <a:rPr lang="en-US" sz="2800" dirty="0">
                <a:latin typeface="Arial" charset="0"/>
              </a:rPr>
              <a:t>Cites original and important work plus recent reviews for mature </a:t>
            </a:r>
            <a:r>
              <a:rPr lang="en-US" sz="2800" dirty="0" smtClean="0">
                <a:latin typeface="Arial" charset="0"/>
              </a:rPr>
              <a:t>areas to provide context</a:t>
            </a:r>
            <a:endParaRPr lang="en-US" sz="2800" dirty="0">
              <a:latin typeface="Arial" charset="0"/>
            </a:endParaRPr>
          </a:p>
          <a:p>
            <a:pPr marL="457200" indent="-457200">
              <a:lnSpc>
                <a:spcPct val="80000"/>
              </a:lnSpc>
              <a:buSzPct val="110000"/>
              <a:buFontTx/>
              <a:buChar char="•"/>
            </a:pPr>
            <a:r>
              <a:rPr lang="en-US" sz="2800" dirty="0" smtClean="0">
                <a:latin typeface="Arial" charset="0"/>
              </a:rPr>
              <a:t>States </a:t>
            </a:r>
            <a:r>
              <a:rPr lang="en-US" sz="2800" dirty="0">
                <a:latin typeface="Arial" charset="0"/>
              </a:rPr>
              <a:t>purpose of paper and research strategy adopted to answer the question but does not give results and/or discussion or a summary of the paper (abstract should do this</a:t>
            </a:r>
            <a:r>
              <a:rPr lang="en-US" sz="2800" dirty="0" smtClean="0">
                <a:latin typeface="Arial" charset="0"/>
              </a:rPr>
              <a:t>)</a:t>
            </a:r>
            <a:endParaRPr lang="en-US" sz="2800" dirty="0">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23D998C-A0D6-41F4-AAC9-44AB834800F6}" type="slidenum">
              <a:rPr lang="en-US"/>
              <a:pPr/>
              <a:t>21</a:t>
            </a:fld>
            <a:endParaRPr lang="en-US"/>
          </a:p>
        </p:txBody>
      </p:sp>
      <p:sp>
        <p:nvSpPr>
          <p:cNvPr id="672770" name="Rectangle 2"/>
          <p:cNvSpPr>
            <a:spLocks noGrp="1" noChangeArrowheads="1"/>
          </p:cNvSpPr>
          <p:nvPr>
            <p:ph type="title"/>
          </p:nvPr>
        </p:nvSpPr>
        <p:spPr/>
        <p:txBody>
          <a:bodyPr/>
          <a:lstStyle/>
          <a:p>
            <a:pPr marL="609600" indent="-609600"/>
            <a:r>
              <a:rPr lang="en-GB" sz="3600" dirty="0"/>
              <a:t>The Introduction</a:t>
            </a:r>
          </a:p>
        </p:txBody>
      </p:sp>
      <p:sp>
        <p:nvSpPr>
          <p:cNvPr id="672771" name="Rectangle 3"/>
          <p:cNvSpPr>
            <a:spLocks noGrp="1" noChangeArrowheads="1"/>
          </p:cNvSpPr>
          <p:nvPr>
            <p:ph type="body" idx="1"/>
          </p:nvPr>
        </p:nvSpPr>
        <p:spPr>
          <a:xfrm>
            <a:off x="381000" y="1371600"/>
            <a:ext cx="8077200" cy="4724400"/>
          </a:xfrm>
        </p:spPr>
        <p:txBody>
          <a:bodyPr/>
          <a:lstStyle/>
          <a:p>
            <a:pPr marL="457200" indent="-457200">
              <a:buSzPct val="110000"/>
              <a:buFontTx/>
              <a:buNone/>
            </a:pPr>
            <a:r>
              <a:rPr lang="en-US" b="1" dirty="0">
                <a:solidFill>
                  <a:srgbClr val="FF0000"/>
                </a:solidFill>
                <a:latin typeface="Arial" charset="0"/>
              </a:rPr>
              <a:t>Role of Reviewer:</a:t>
            </a:r>
          </a:p>
          <a:p>
            <a:pPr marL="457200" indent="-457200">
              <a:buSzPct val="105000"/>
              <a:buFontTx/>
              <a:buChar char="•"/>
            </a:pPr>
            <a:r>
              <a:rPr lang="en-US" sz="2800" dirty="0">
                <a:latin typeface="Arial" charset="0"/>
              </a:rPr>
              <a:t>To comment on effectiveness, clarity, organization</a:t>
            </a:r>
          </a:p>
          <a:p>
            <a:pPr marL="457200" indent="-457200">
              <a:buSzPct val="105000"/>
              <a:buFontTx/>
              <a:buChar char="•"/>
            </a:pPr>
            <a:r>
              <a:rPr lang="en-US" sz="2800" dirty="0">
                <a:latin typeface="Arial" charset="0"/>
              </a:rPr>
              <a:t>To suggest changes in organization</a:t>
            </a:r>
          </a:p>
          <a:p>
            <a:pPr marL="457200" indent="-457200">
              <a:buSzPct val="105000"/>
              <a:buFontTx/>
              <a:buChar char="•"/>
            </a:pPr>
            <a:r>
              <a:rPr lang="en-US" sz="2800" dirty="0">
                <a:latin typeface="Arial" charset="0"/>
              </a:rPr>
              <a:t>To document </a:t>
            </a:r>
            <a:r>
              <a:rPr lang="en-US" sz="2800" dirty="0" smtClean="0">
                <a:latin typeface="Arial" charset="0"/>
              </a:rPr>
              <a:t>major grammar</a:t>
            </a:r>
            <a:r>
              <a:rPr lang="en-US" sz="2800" dirty="0">
                <a:latin typeface="Arial" charset="0"/>
              </a:rPr>
              <a:t>, style problems</a:t>
            </a:r>
          </a:p>
          <a:p>
            <a:pPr marL="457200" indent="-457200">
              <a:buSzPct val="105000"/>
              <a:buFontTx/>
              <a:buChar char="•"/>
            </a:pPr>
            <a:r>
              <a:rPr lang="en-US" sz="2800" dirty="0">
                <a:latin typeface="Arial" charset="0"/>
              </a:rPr>
              <a:t>To point authors to appropriate cites [Don’t only say “authors have done a poor job of citing relevant research.” At least point out that the “early work of Smith et al. has been (again) omitted”]</a:t>
            </a:r>
            <a:endParaRPr lang="en-GB" sz="2800" b="1" dirty="0">
              <a:latin typeface="Arial" charset="0"/>
            </a:endParaRPr>
          </a:p>
          <a:p>
            <a:pPr marL="1030288" lvl="1" indent="-458788">
              <a:lnSpc>
                <a:spcPct val="90000"/>
              </a:lnSpc>
              <a:buSzPct val="105000"/>
              <a:buFontTx/>
              <a:buChar char="•"/>
            </a:pPr>
            <a:endParaRPr lang="en-GB" dirty="0">
              <a:solidFill>
                <a:srgbClr val="808080"/>
              </a:solidFill>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69DD699-EB5D-484D-9FC3-96C137BF1866}" type="slidenum">
              <a:rPr lang="en-US"/>
              <a:pPr/>
              <a:t>22</a:t>
            </a:fld>
            <a:endParaRPr lang="en-US"/>
          </a:p>
        </p:txBody>
      </p:sp>
      <p:sp>
        <p:nvSpPr>
          <p:cNvPr id="674818" name="Rectangle 2"/>
          <p:cNvSpPr>
            <a:spLocks noGrp="1" noChangeArrowheads="1"/>
          </p:cNvSpPr>
          <p:nvPr>
            <p:ph type="title"/>
          </p:nvPr>
        </p:nvSpPr>
        <p:spPr/>
        <p:txBody>
          <a:bodyPr/>
          <a:lstStyle/>
          <a:p>
            <a:r>
              <a:rPr lang="en-US" sz="3600" dirty="0" smtClean="0"/>
              <a:t>Experimental/Methods</a:t>
            </a:r>
            <a:endParaRPr lang="en-US" sz="3600" dirty="0"/>
          </a:p>
        </p:txBody>
      </p:sp>
      <p:sp>
        <p:nvSpPr>
          <p:cNvPr id="674819" name="Rectangle 3"/>
          <p:cNvSpPr>
            <a:spLocks noGrp="1" noChangeArrowheads="1"/>
          </p:cNvSpPr>
          <p:nvPr>
            <p:ph type="body" idx="1"/>
          </p:nvPr>
        </p:nvSpPr>
        <p:spPr>
          <a:xfrm>
            <a:off x="304800" y="1219200"/>
            <a:ext cx="8610600" cy="5029200"/>
          </a:xfrm>
        </p:spPr>
        <p:txBody>
          <a:bodyPr/>
          <a:lstStyle/>
          <a:p>
            <a:r>
              <a:rPr lang="en-US" sz="2400" dirty="0" smtClean="0"/>
              <a:t>the author accurately explains how the data was collected</a:t>
            </a:r>
          </a:p>
          <a:p>
            <a:r>
              <a:rPr lang="en-US" sz="2400" dirty="0" smtClean="0"/>
              <a:t>the design is suitable for answering the question posed</a:t>
            </a:r>
          </a:p>
          <a:p>
            <a:r>
              <a:rPr lang="en-US" sz="2400" dirty="0" smtClean="0"/>
              <a:t>There is sufficient information to allow the research to be replicated</a:t>
            </a:r>
          </a:p>
          <a:p>
            <a:r>
              <a:rPr lang="en-US" sz="2400" dirty="0" smtClean="0"/>
              <a:t>the article accurately identifies the procedures followed, and these are ordered in a meaningful way</a:t>
            </a:r>
          </a:p>
          <a:p>
            <a:r>
              <a:rPr lang="en-US" sz="2400" dirty="0" smtClean="0"/>
              <a:t> If the methods are new, they are explained in detail</a:t>
            </a:r>
          </a:p>
          <a:p>
            <a:r>
              <a:rPr lang="en-US" sz="2400" dirty="0" smtClean="0"/>
              <a:t>the sampling is appropriate</a:t>
            </a:r>
          </a:p>
          <a:p>
            <a:r>
              <a:rPr lang="en-US" sz="2400" dirty="0" smtClean="0"/>
              <a:t>the equipment and materials have been adequately described</a:t>
            </a:r>
          </a:p>
          <a:p>
            <a:r>
              <a:rPr lang="en-US" sz="2400" dirty="0" smtClean="0"/>
              <a:t> the article makes it clear what type of data was recorded; and the author has been precise in describing measurements? </a:t>
            </a:r>
          </a:p>
          <a:p>
            <a:pPr>
              <a:lnSpc>
                <a:spcPct val="90000"/>
              </a:lnSpc>
              <a:buSzPct val="115000"/>
              <a:buFontTx/>
              <a:buNone/>
            </a:pPr>
            <a:r>
              <a:rPr lang="en-US" sz="2800" b="1" dirty="0" smtClean="0">
                <a:solidFill>
                  <a:srgbClr val="FF0000"/>
                </a:solidFill>
                <a:latin typeface="Arial" charset="0"/>
              </a:rPr>
              <a:t>Role </a:t>
            </a:r>
            <a:r>
              <a:rPr lang="en-US" sz="2800" b="1" dirty="0">
                <a:solidFill>
                  <a:srgbClr val="FF0000"/>
                </a:solidFill>
                <a:latin typeface="Arial" charset="0"/>
              </a:rPr>
              <a:t>of Reviewer:</a:t>
            </a:r>
          </a:p>
          <a:p>
            <a:pPr>
              <a:lnSpc>
                <a:spcPct val="90000"/>
              </a:lnSpc>
              <a:buSzPct val="115000"/>
              <a:buFontTx/>
              <a:buChar char="•"/>
            </a:pPr>
            <a:r>
              <a:rPr lang="en-US" sz="2400" dirty="0"/>
              <a:t>see whether the above has been applied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78F3F81-232F-41C3-AE63-06B3169E766D}" type="slidenum">
              <a:rPr lang="en-US"/>
              <a:pPr/>
              <a:t>23</a:t>
            </a:fld>
            <a:endParaRPr lang="en-US"/>
          </a:p>
        </p:txBody>
      </p:sp>
      <p:sp>
        <p:nvSpPr>
          <p:cNvPr id="676866" name="Rectangle 2"/>
          <p:cNvSpPr>
            <a:spLocks noGrp="1" noChangeArrowheads="1"/>
          </p:cNvSpPr>
          <p:nvPr>
            <p:ph type="title"/>
          </p:nvPr>
        </p:nvSpPr>
        <p:spPr>
          <a:xfrm>
            <a:off x="1295400" y="228600"/>
            <a:ext cx="7391400" cy="762000"/>
          </a:xfrm>
        </p:spPr>
        <p:txBody>
          <a:bodyPr/>
          <a:lstStyle/>
          <a:p>
            <a:r>
              <a:rPr lang="en-US" sz="3600" dirty="0"/>
              <a:t>Results and Discussion</a:t>
            </a:r>
          </a:p>
        </p:txBody>
      </p:sp>
      <p:sp>
        <p:nvSpPr>
          <p:cNvPr id="676867" name="Rectangle 3"/>
          <p:cNvSpPr>
            <a:spLocks noGrp="1" noChangeArrowheads="1"/>
          </p:cNvSpPr>
          <p:nvPr>
            <p:ph type="body" idx="1"/>
          </p:nvPr>
        </p:nvSpPr>
        <p:spPr>
          <a:xfrm>
            <a:off x="457200" y="1265238"/>
            <a:ext cx="8001000" cy="5364162"/>
          </a:xfrm>
        </p:spPr>
        <p:txBody>
          <a:bodyPr/>
          <a:lstStyle/>
          <a:p>
            <a:pPr>
              <a:buSzPct val="50000"/>
            </a:pPr>
            <a:r>
              <a:rPr lang="en-US" sz="2400" dirty="0"/>
              <a:t>Include first a design of research.  Continue with description of experimental results. Include “</a:t>
            </a:r>
            <a:r>
              <a:rPr lang="en-US" sz="2400" dirty="0" smtClean="0"/>
              <a:t>ongoing </a:t>
            </a:r>
            <a:r>
              <a:rPr lang="en-US" sz="2400" dirty="0"/>
              <a:t>conclusions” if appropriate</a:t>
            </a:r>
          </a:p>
          <a:p>
            <a:pPr>
              <a:buSzPct val="50000"/>
            </a:pPr>
            <a:r>
              <a:rPr lang="en-US" sz="2400" dirty="0"/>
              <a:t>Use figures to illustrate typical results, S/N, peak shapes.  Minimize </a:t>
            </a:r>
            <a:r>
              <a:rPr lang="en-US" sz="2400" dirty="0" smtClean="0"/>
              <a:t>the use of figures </a:t>
            </a:r>
            <a:endParaRPr lang="en-US" sz="2400" dirty="0"/>
          </a:p>
          <a:p>
            <a:pPr>
              <a:buSzPct val="50000"/>
            </a:pPr>
            <a:r>
              <a:rPr lang="en-US" sz="2400" dirty="0" smtClean="0">
                <a:cs typeface="Arial" charset="0"/>
              </a:rPr>
              <a:t>Avoid </a:t>
            </a:r>
            <a:r>
              <a:rPr lang="en-US" sz="2400" dirty="0">
                <a:cs typeface="Arial" charset="0"/>
              </a:rPr>
              <a:t>excessively enthusiastic interpretations </a:t>
            </a:r>
            <a:r>
              <a:rPr lang="en-US" sz="2400" dirty="0" smtClean="0">
                <a:cs typeface="Arial" charset="0"/>
              </a:rPr>
              <a:t>(Don’t use </a:t>
            </a:r>
            <a:r>
              <a:rPr lang="en-US" sz="2400" dirty="0">
                <a:cs typeface="Arial" charset="0"/>
              </a:rPr>
              <a:t>words such as “novel” “first time” “first ever” “paradigm-changing” etc.  Allow others to draw such conclusions)</a:t>
            </a:r>
          </a:p>
          <a:p>
            <a:pPr>
              <a:buSzPct val="50000"/>
            </a:pPr>
            <a:r>
              <a:rPr lang="en-US" sz="2400" dirty="0">
                <a:cs typeface="Arial" charset="0"/>
              </a:rPr>
              <a:t>E</a:t>
            </a:r>
            <a:r>
              <a:rPr lang="en-US" sz="2400" dirty="0" smtClean="0">
                <a:cs typeface="Arial" charset="0"/>
              </a:rPr>
              <a:t>nsure </a:t>
            </a:r>
            <a:r>
              <a:rPr lang="en-US" sz="2400" dirty="0">
                <a:cs typeface="Arial" charset="0"/>
              </a:rPr>
              <a:t>interpretations and interim conclusions are justified</a:t>
            </a:r>
          </a:p>
          <a:p>
            <a:pPr>
              <a:buSzPct val="50000"/>
            </a:pPr>
            <a:r>
              <a:rPr lang="en-US" sz="2400" dirty="0">
                <a:cs typeface="Arial" charset="0"/>
              </a:rPr>
              <a:t>Comment on suitability of data, tables, figures, etc for inclusion as supplementary material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A7AC935-1F61-4888-BFF5-63381FC42166}" type="slidenum">
              <a:rPr lang="en-US"/>
              <a:pPr/>
              <a:t>24</a:t>
            </a:fld>
            <a:endParaRPr lang="en-US"/>
          </a:p>
        </p:txBody>
      </p:sp>
      <p:sp>
        <p:nvSpPr>
          <p:cNvPr id="678914" name="Rectangle 2"/>
          <p:cNvSpPr>
            <a:spLocks noGrp="1" noChangeArrowheads="1"/>
          </p:cNvSpPr>
          <p:nvPr>
            <p:ph type="title"/>
          </p:nvPr>
        </p:nvSpPr>
        <p:spPr/>
        <p:txBody>
          <a:bodyPr/>
          <a:lstStyle/>
          <a:p>
            <a:r>
              <a:rPr lang="en-US" sz="3600" dirty="0"/>
              <a:t>Results and Discussion (cont’d)</a:t>
            </a:r>
          </a:p>
        </p:txBody>
      </p:sp>
      <p:sp>
        <p:nvSpPr>
          <p:cNvPr id="678915" name="Rectangle 3"/>
          <p:cNvSpPr>
            <a:spLocks noGrp="1" noChangeArrowheads="1"/>
          </p:cNvSpPr>
          <p:nvPr>
            <p:ph type="body" idx="1"/>
          </p:nvPr>
        </p:nvSpPr>
        <p:spPr>
          <a:xfrm>
            <a:off x="457200" y="1295400"/>
            <a:ext cx="8382000" cy="5181600"/>
          </a:xfrm>
        </p:spPr>
        <p:txBody>
          <a:bodyPr/>
          <a:lstStyle/>
          <a:p>
            <a:pPr>
              <a:buSzPct val="115000"/>
              <a:buFontTx/>
              <a:buNone/>
            </a:pPr>
            <a:r>
              <a:rPr lang="en-US" sz="2800" b="1" dirty="0">
                <a:solidFill>
                  <a:srgbClr val="FF0000"/>
                </a:solidFill>
              </a:rPr>
              <a:t>Role of Reviewer:</a:t>
            </a:r>
          </a:p>
          <a:p>
            <a:pPr>
              <a:buSzPct val="115000"/>
              <a:buFontTx/>
              <a:buChar char="•"/>
            </a:pPr>
            <a:r>
              <a:rPr lang="en-US" sz="2200" u="sng" dirty="0"/>
              <a:t>Suggest</a:t>
            </a:r>
            <a:r>
              <a:rPr lang="en-US" sz="2200" dirty="0"/>
              <a:t> organization changes, improvements in presentation and style</a:t>
            </a:r>
          </a:p>
          <a:p>
            <a:pPr>
              <a:buSzPct val="115000"/>
              <a:buFontTx/>
              <a:buChar char="•"/>
            </a:pPr>
            <a:r>
              <a:rPr lang="en-US" sz="2200" dirty="0"/>
              <a:t>Comment on logic and justification of conclusions and interpretations</a:t>
            </a:r>
          </a:p>
          <a:p>
            <a:pPr>
              <a:buSzPct val="115000"/>
              <a:buFontTx/>
              <a:buChar char="•"/>
            </a:pPr>
            <a:r>
              <a:rPr lang="en-US" sz="2200" dirty="0"/>
              <a:t>Detail concisely and carefully required changes (recall that author must respond or rebut your requirements!).  Minimize the number, if possible.  Avoid “thinking out loud</a:t>
            </a:r>
          </a:p>
          <a:p>
            <a:pPr>
              <a:buSzPct val="115000"/>
              <a:buFontTx/>
              <a:buChar char="•"/>
            </a:pPr>
            <a:r>
              <a:rPr lang="en-US" sz="2200" dirty="0"/>
              <a:t>Consolidate as one item suggested changes in style, grammar, and other small changes</a:t>
            </a:r>
          </a:p>
          <a:p>
            <a:pPr>
              <a:buSzPct val="115000"/>
              <a:buFontTx/>
              <a:buChar char="•"/>
            </a:pPr>
            <a:r>
              <a:rPr lang="en-US" sz="2200" dirty="0"/>
              <a:t>Comment on number of figures, tables, schemes, their need and their quality</a:t>
            </a:r>
          </a:p>
          <a:p>
            <a:pPr>
              <a:buSzPct val="115000"/>
              <a:buFontTx/>
              <a:buChar char="•"/>
            </a:pPr>
            <a:r>
              <a:rPr lang="en-US" sz="2200" dirty="0"/>
              <a:t>Require or suggest other experiments.  Make clear the need for such. Defer to editor if you are unsure whether new experiments are essential or would be more appropriate for future studies</a:t>
            </a:r>
          </a:p>
          <a:p>
            <a:pPr>
              <a:buSzPct val="115000"/>
              <a:buFontTx/>
              <a:buChar char="•"/>
            </a:pPr>
            <a:r>
              <a:rPr lang="en-US" sz="2200" dirty="0"/>
              <a:t>When suggesting further work, be </a:t>
            </a:r>
            <a:r>
              <a:rPr lang="en-US" sz="2200" dirty="0" smtClean="0"/>
              <a:t>aware </a:t>
            </a:r>
            <a:r>
              <a:rPr lang="en-US" sz="2200" dirty="0"/>
              <a:t>of </a:t>
            </a:r>
            <a:r>
              <a:rPr lang="en-US" sz="2200" dirty="0" smtClean="0"/>
              <a:t>the nature </a:t>
            </a:r>
            <a:r>
              <a:rPr lang="en-US" sz="2200" dirty="0"/>
              <a:t>of submission—is it a communication, </a:t>
            </a:r>
            <a:r>
              <a:rPr lang="en-US" sz="2200" dirty="0" smtClean="0"/>
              <a:t>note</a:t>
            </a:r>
            <a:r>
              <a:rPr lang="en-US" sz="2200" dirty="0"/>
              <a:t>, full article?</a:t>
            </a:r>
          </a:p>
          <a:p>
            <a:pPr>
              <a:lnSpc>
                <a:spcPct val="80000"/>
              </a:lnSpc>
              <a:buFont typeface="Wingdings" pitchFamily="2" charset="2"/>
              <a:buNone/>
            </a:pPr>
            <a:endParaRPr lang="en-US" sz="2000" dirty="0">
              <a:solidFill>
                <a:srgbClr val="80808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03FA1B5-84B0-4363-975F-05FFCB16C51E}" type="slidenum">
              <a:rPr lang="en-US"/>
              <a:pPr/>
              <a:t>25</a:t>
            </a:fld>
            <a:endParaRPr lang="en-US"/>
          </a:p>
        </p:txBody>
      </p:sp>
      <p:sp>
        <p:nvSpPr>
          <p:cNvPr id="680962" name="Rectangle 2"/>
          <p:cNvSpPr>
            <a:spLocks noGrp="1" noChangeArrowheads="1"/>
          </p:cNvSpPr>
          <p:nvPr>
            <p:ph type="title"/>
          </p:nvPr>
        </p:nvSpPr>
        <p:spPr/>
        <p:txBody>
          <a:bodyPr/>
          <a:lstStyle/>
          <a:p>
            <a:r>
              <a:rPr lang="en-US" sz="3600" dirty="0"/>
              <a:t>Conclusions</a:t>
            </a:r>
          </a:p>
        </p:txBody>
      </p:sp>
      <p:sp>
        <p:nvSpPr>
          <p:cNvPr id="680963" name="Rectangle 3"/>
          <p:cNvSpPr>
            <a:spLocks noGrp="1" noChangeArrowheads="1"/>
          </p:cNvSpPr>
          <p:nvPr>
            <p:ph type="body" idx="1"/>
          </p:nvPr>
        </p:nvSpPr>
        <p:spPr>
          <a:xfrm>
            <a:off x="457200" y="1600200"/>
            <a:ext cx="8229600" cy="4800600"/>
          </a:xfrm>
        </p:spPr>
        <p:txBody>
          <a:bodyPr/>
          <a:lstStyle/>
          <a:p>
            <a:pPr>
              <a:buSzTx/>
              <a:buFontTx/>
              <a:buChar char="•"/>
            </a:pPr>
            <a:r>
              <a:rPr lang="en-US" sz="2400" dirty="0"/>
              <a:t>Present global and specific conclusions</a:t>
            </a:r>
          </a:p>
          <a:p>
            <a:pPr>
              <a:buSzTx/>
              <a:buFontTx/>
              <a:buChar char="•"/>
            </a:pPr>
            <a:r>
              <a:rPr lang="en-US" sz="2400" dirty="0"/>
              <a:t>Indicate uses and extensions if appropriate</a:t>
            </a:r>
          </a:p>
          <a:p>
            <a:pPr>
              <a:buSzTx/>
              <a:buFontTx/>
              <a:buChar char="•"/>
            </a:pPr>
            <a:r>
              <a:rPr lang="en-US" sz="2400" dirty="0"/>
              <a:t>Suggest future experiments and indicate those that are underway</a:t>
            </a:r>
          </a:p>
          <a:p>
            <a:pPr>
              <a:buSzTx/>
              <a:buFontTx/>
              <a:buChar char="•"/>
            </a:pPr>
            <a:r>
              <a:rPr lang="en-US" sz="2400" dirty="0"/>
              <a:t>Do not summarize paper (abstract is for that purpose)</a:t>
            </a:r>
          </a:p>
          <a:p>
            <a:pPr>
              <a:buSzTx/>
              <a:buFontTx/>
              <a:buChar char="•"/>
            </a:pPr>
            <a:r>
              <a:rPr lang="en-US" sz="2400" dirty="0"/>
              <a:t>Avoid judgments about impact</a:t>
            </a:r>
          </a:p>
          <a:p>
            <a:pPr>
              <a:buSzTx/>
              <a:buFontTx/>
              <a:buNone/>
            </a:pPr>
            <a:endParaRPr lang="en-US" sz="2400" dirty="0"/>
          </a:p>
          <a:p>
            <a:pPr>
              <a:buSzTx/>
              <a:buFontTx/>
              <a:buNone/>
            </a:pPr>
            <a:r>
              <a:rPr lang="en-US" sz="2800" b="1" dirty="0">
                <a:solidFill>
                  <a:srgbClr val="FF0000"/>
                </a:solidFill>
              </a:rPr>
              <a:t>Role of reviewer</a:t>
            </a:r>
            <a:r>
              <a:rPr lang="en-US" sz="2800" dirty="0">
                <a:solidFill>
                  <a:srgbClr val="FF0000"/>
                </a:solidFill>
              </a:rPr>
              <a:t>:</a:t>
            </a:r>
          </a:p>
          <a:p>
            <a:pPr>
              <a:buSzTx/>
              <a:buFontTx/>
              <a:buChar char="•"/>
            </a:pPr>
            <a:r>
              <a:rPr lang="en-US" sz="2400" dirty="0"/>
              <a:t>Comment on validity and generality of conclusions.  Request “toning down” claims to generality that are not justified</a:t>
            </a:r>
          </a:p>
          <a:p>
            <a:pPr>
              <a:buSzTx/>
              <a:buFontTx/>
              <a:buChar char="•"/>
            </a:pPr>
            <a:r>
              <a:rPr lang="en-US" sz="2400" dirty="0"/>
              <a:t>Request removal of redundancies and summaries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9407464-9284-49A1-A5EA-8C0D2260FB40}" type="slidenum">
              <a:rPr lang="en-US"/>
              <a:pPr/>
              <a:t>26</a:t>
            </a:fld>
            <a:endParaRPr lang="en-US"/>
          </a:p>
        </p:txBody>
      </p:sp>
      <p:sp>
        <p:nvSpPr>
          <p:cNvPr id="683010" name="Rectangle 2"/>
          <p:cNvSpPr>
            <a:spLocks noGrp="1" noChangeArrowheads="1"/>
          </p:cNvSpPr>
          <p:nvPr>
            <p:ph type="title"/>
          </p:nvPr>
        </p:nvSpPr>
        <p:spPr/>
        <p:txBody>
          <a:bodyPr/>
          <a:lstStyle/>
          <a:p>
            <a:r>
              <a:rPr lang="en-US" sz="3600" dirty="0"/>
              <a:t>References, Tables, Figures</a:t>
            </a:r>
          </a:p>
        </p:txBody>
      </p:sp>
      <p:sp>
        <p:nvSpPr>
          <p:cNvPr id="683011" name="Rectangle 3"/>
          <p:cNvSpPr>
            <a:spLocks noGrp="1" noChangeArrowheads="1"/>
          </p:cNvSpPr>
          <p:nvPr>
            <p:ph type="body" idx="1"/>
          </p:nvPr>
        </p:nvSpPr>
        <p:spPr>
          <a:xfrm>
            <a:off x="990600" y="1371600"/>
            <a:ext cx="7467600" cy="4724400"/>
          </a:xfrm>
        </p:spPr>
        <p:txBody>
          <a:bodyPr/>
          <a:lstStyle/>
          <a:p>
            <a:pPr>
              <a:lnSpc>
                <a:spcPct val="90000"/>
              </a:lnSpc>
              <a:buSzTx/>
              <a:buFontTx/>
              <a:buNone/>
            </a:pPr>
            <a:r>
              <a:rPr lang="en-US" sz="2800" b="1" dirty="0">
                <a:solidFill>
                  <a:srgbClr val="FF0000"/>
                </a:solidFill>
              </a:rPr>
              <a:t>Role of Reviewer:</a:t>
            </a:r>
          </a:p>
          <a:p>
            <a:pPr>
              <a:lnSpc>
                <a:spcPct val="90000"/>
              </a:lnSpc>
              <a:buSzPct val="115000"/>
              <a:buFontTx/>
              <a:buChar char="•"/>
            </a:pPr>
            <a:r>
              <a:rPr lang="en-US" sz="2400" dirty="0"/>
              <a:t>Check, if possible, accuracy of cites</a:t>
            </a:r>
          </a:p>
          <a:p>
            <a:pPr>
              <a:lnSpc>
                <a:spcPct val="90000"/>
              </a:lnSpc>
              <a:buSzPct val="115000"/>
              <a:buFontTx/>
              <a:buChar char="•"/>
            </a:pPr>
            <a:r>
              <a:rPr lang="en-US" sz="2400" dirty="0"/>
              <a:t>Comment on number of cites, if </a:t>
            </a:r>
            <a:r>
              <a:rPr lang="en-US" sz="2400" dirty="0" smtClean="0"/>
              <a:t>necessary, or if any obvious cites are missing</a:t>
            </a:r>
            <a:endParaRPr lang="en-US" sz="2400" dirty="0"/>
          </a:p>
          <a:p>
            <a:pPr>
              <a:lnSpc>
                <a:spcPct val="90000"/>
              </a:lnSpc>
              <a:buSzPct val="115000"/>
              <a:buFontTx/>
              <a:buChar char="•"/>
            </a:pPr>
            <a:r>
              <a:rPr lang="en-US" sz="2400" dirty="0"/>
              <a:t>Point out redundancies, incomplete cites (missing volume </a:t>
            </a:r>
            <a:r>
              <a:rPr lang="en-US" sz="2400" dirty="0" err="1"/>
              <a:t>nos</a:t>
            </a:r>
            <a:r>
              <a:rPr lang="en-US" sz="2400" dirty="0"/>
              <a:t>, page numbers, author spellings)</a:t>
            </a:r>
          </a:p>
          <a:p>
            <a:pPr>
              <a:lnSpc>
                <a:spcPct val="90000"/>
              </a:lnSpc>
              <a:buSzPct val="115000"/>
              <a:buFontTx/>
              <a:buChar char="•"/>
            </a:pPr>
            <a:r>
              <a:rPr lang="en-US" sz="2400" dirty="0" smtClean="0"/>
              <a:t>Comment </a:t>
            </a:r>
            <a:r>
              <a:rPr lang="en-US" sz="2400" dirty="0"/>
              <a:t>on need for figures, their quality, legibility (recall figs are often published in one column</a:t>
            </a:r>
            <a:r>
              <a:rPr lang="en-US" sz="2400" dirty="0" smtClean="0"/>
              <a:t>) presentation and relevance</a:t>
            </a:r>
            <a:endParaRPr lang="en-US" sz="2400" dirty="0"/>
          </a:p>
          <a:p>
            <a:pPr>
              <a:lnSpc>
                <a:spcPct val="90000"/>
              </a:lnSpc>
              <a:buSzPct val="115000"/>
              <a:buFontTx/>
              <a:buChar char="•"/>
            </a:pPr>
            <a:r>
              <a:rPr lang="en-US" sz="2400" dirty="0" smtClean="0"/>
              <a:t>Comment </a:t>
            </a:r>
            <a:r>
              <a:rPr lang="en-US" sz="2400" dirty="0"/>
              <a:t>on need for color in figures (recall color is allowed in electronic versions but expensive in print version)</a:t>
            </a:r>
          </a:p>
          <a:p>
            <a:pPr>
              <a:lnSpc>
                <a:spcPct val="90000"/>
              </a:lnSpc>
              <a:buSzPct val="115000"/>
              <a:buFontTx/>
              <a:buChar char="•"/>
            </a:pPr>
            <a:r>
              <a:rPr lang="en-US" sz="2400" dirty="0"/>
              <a:t>Comment on Table footnotes and request additional ones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Ethical Issues</a:t>
            </a:r>
            <a:endParaRPr lang="en-US" sz="3600" dirty="0"/>
          </a:p>
        </p:txBody>
      </p:sp>
      <p:sp>
        <p:nvSpPr>
          <p:cNvPr id="3" name="Content Placeholder 2"/>
          <p:cNvSpPr>
            <a:spLocks noGrp="1"/>
          </p:cNvSpPr>
          <p:nvPr>
            <p:ph idx="1"/>
          </p:nvPr>
        </p:nvSpPr>
        <p:spPr>
          <a:xfrm>
            <a:off x="838200" y="1371600"/>
            <a:ext cx="7620000" cy="4724400"/>
          </a:xfrm>
        </p:spPr>
        <p:txBody>
          <a:bodyPr/>
          <a:lstStyle/>
          <a:p>
            <a:r>
              <a:rPr lang="en-US" sz="2800" b="1" dirty="0" smtClean="0"/>
              <a:t>Plagiarism.</a:t>
            </a:r>
            <a:r>
              <a:rPr lang="en-US" sz="2800" dirty="0" smtClean="0"/>
              <a:t> If you suspect that an article is a substantial copy of another work, let the editor know, citing the previous work in as much detail as possible </a:t>
            </a:r>
          </a:p>
          <a:p>
            <a:r>
              <a:rPr lang="en-US" sz="2800" b="1" dirty="0" smtClean="0"/>
              <a:t>Fraud. </a:t>
            </a:r>
            <a:r>
              <a:rPr lang="en-US" sz="2800" dirty="0" smtClean="0"/>
              <a:t>It is very difficult to detect the determined fraudster, but if you suspect the results in an article to be untrue, discuss it with the editor </a:t>
            </a:r>
          </a:p>
          <a:p>
            <a:r>
              <a:rPr lang="en-US" sz="2800" b="1" dirty="0" smtClean="0"/>
              <a:t>Other ethical concerns. </a:t>
            </a:r>
            <a:r>
              <a:rPr lang="en-US" sz="2800" dirty="0" smtClean="0"/>
              <a:t>If the research is medical in nature, has confidentiality been maintained? If there has been violation of accepted norms of ethical treatment of animal or human subjects these should also be identified </a:t>
            </a:r>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Communicating Your Report to the Editor </a:t>
            </a:r>
            <a:r>
              <a:rPr lang="en-US" dirty="0" smtClean="0"/>
              <a:t/>
            </a:r>
            <a:br>
              <a:rPr lang="en-US" dirty="0" smtClean="0"/>
            </a:br>
            <a:endParaRPr lang="en-US" dirty="0"/>
          </a:p>
        </p:txBody>
      </p:sp>
      <p:sp>
        <p:nvSpPr>
          <p:cNvPr id="3" name="Content Placeholder 2"/>
          <p:cNvSpPr>
            <a:spLocks noGrp="1"/>
          </p:cNvSpPr>
          <p:nvPr>
            <p:ph idx="1"/>
          </p:nvPr>
        </p:nvSpPr>
        <p:spPr>
          <a:xfrm>
            <a:off x="457200" y="1371600"/>
            <a:ext cx="8534400" cy="4724400"/>
          </a:xfrm>
        </p:spPr>
        <p:txBody>
          <a:bodyPr/>
          <a:lstStyle/>
          <a:p>
            <a:r>
              <a:rPr lang="en-GB" sz="2400" dirty="0" smtClean="0"/>
              <a:t>provide a quick summary of the article at the beginning of your report</a:t>
            </a:r>
            <a:endParaRPr lang="en-US" sz="2400" dirty="0" smtClean="0"/>
          </a:p>
          <a:p>
            <a:r>
              <a:rPr lang="en-GB" sz="2400" dirty="0" smtClean="0"/>
              <a:t>the report should contain the key elements of your review. Commentary should be courteous and constructive</a:t>
            </a:r>
            <a:endParaRPr lang="en-US" sz="2400" dirty="0" smtClean="0"/>
          </a:p>
          <a:p>
            <a:r>
              <a:rPr lang="en-GB" sz="2400" dirty="0" smtClean="0"/>
              <a:t>Explain and support your judgment so that both editors and authors are able to fully understand the reasoning behind your comments. </a:t>
            </a:r>
            <a:endParaRPr lang="en-US" sz="2400" dirty="0" smtClean="0"/>
          </a:p>
          <a:p>
            <a:r>
              <a:rPr lang="en-GB" sz="2400" dirty="0" smtClean="0"/>
              <a:t>When you make a recommendation regarding an article, consider the categories the editor most likely uses for classifying the article.</a:t>
            </a:r>
            <a:endParaRPr lang="en-US" sz="2400" dirty="0" smtClean="0"/>
          </a:p>
          <a:p>
            <a:r>
              <a:rPr lang="en-GB" sz="2400" dirty="0" smtClean="0"/>
              <a:t>a) Reject (explain reason in report)</a:t>
            </a:r>
            <a:endParaRPr lang="en-US" sz="2400" dirty="0" smtClean="0"/>
          </a:p>
          <a:p>
            <a:r>
              <a:rPr lang="en-GB" sz="2400" dirty="0" err="1" smtClean="0"/>
              <a:t>b</a:t>
            </a:r>
            <a:r>
              <a:rPr lang="en-GB" sz="2400" dirty="0" smtClean="0"/>
              <a:t>) Accept without revision</a:t>
            </a:r>
            <a:endParaRPr lang="en-US" sz="2400" dirty="0" smtClean="0"/>
          </a:p>
          <a:p>
            <a:r>
              <a:rPr lang="en-GB" sz="2400" dirty="0" err="1" smtClean="0"/>
              <a:t>c</a:t>
            </a:r>
            <a:r>
              <a:rPr lang="en-GB" sz="2400" dirty="0" smtClean="0"/>
              <a:t>) Revise (either major or minor)</a:t>
            </a:r>
            <a:endParaRPr lang="en-US" sz="2400" dirty="0" smtClean="0"/>
          </a:p>
          <a:p>
            <a:r>
              <a:rPr lang="en-GB" sz="2400" dirty="0" smtClean="0"/>
              <a:t>Last, clearly identify what revision is required, and indicate to the editor whether or not you would be happy to review the revised article.</a:t>
            </a:r>
            <a:endParaRPr lang="en-US" sz="2400" dirty="0" smtClean="0"/>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7543800" cy="838200"/>
          </a:xfrm>
        </p:spPr>
        <p:txBody>
          <a:bodyPr/>
          <a:lstStyle/>
          <a:p>
            <a:r>
              <a:rPr lang="en-GB" sz="3600" dirty="0" smtClean="0"/>
              <a:t>An Editor’s Advice to Reviewers</a:t>
            </a:r>
            <a:endParaRPr lang="en-US" sz="3600" dirty="0"/>
          </a:p>
        </p:txBody>
      </p:sp>
      <p:sp>
        <p:nvSpPr>
          <p:cNvPr id="3" name="Content Placeholder 2"/>
          <p:cNvSpPr>
            <a:spLocks noGrp="1"/>
          </p:cNvSpPr>
          <p:nvPr>
            <p:ph idx="1"/>
          </p:nvPr>
        </p:nvSpPr>
        <p:spPr>
          <a:xfrm>
            <a:off x="381000" y="1219200"/>
            <a:ext cx="8610600" cy="4876800"/>
          </a:xfrm>
        </p:spPr>
        <p:txBody>
          <a:bodyPr/>
          <a:lstStyle/>
          <a:p>
            <a:pPr>
              <a:buNone/>
            </a:pPr>
            <a:r>
              <a:rPr lang="en-US" sz="1600" b="1" dirty="0" smtClean="0"/>
              <a:t>From Paul Haddad, Editor in Chief of the </a:t>
            </a:r>
            <a:r>
              <a:rPr lang="en-US" sz="1600" b="1" i="1" dirty="0" smtClean="0"/>
              <a:t>Journal of Chromatography A</a:t>
            </a:r>
            <a:r>
              <a:rPr lang="en-US" sz="1600" dirty="0" smtClean="0"/>
              <a:t> </a:t>
            </a:r>
          </a:p>
          <a:p>
            <a:pPr>
              <a:buNone/>
            </a:pPr>
            <a:r>
              <a:rPr lang="en-US" sz="2400" dirty="0" smtClean="0"/>
              <a:t>1. </a:t>
            </a:r>
            <a:r>
              <a:rPr lang="en-US" sz="2000" b="1" dirty="0" smtClean="0">
                <a:solidFill>
                  <a:srgbClr val="FF0000"/>
                </a:solidFill>
              </a:rPr>
              <a:t>Be critical. </a:t>
            </a:r>
            <a:r>
              <a:rPr lang="en-US" sz="2000" dirty="0" smtClean="0"/>
              <a:t>It is easier for an editor to overturn very critical comments than to overturn favorable comments.</a:t>
            </a:r>
          </a:p>
          <a:p>
            <a:pPr>
              <a:buNone/>
            </a:pPr>
            <a:r>
              <a:rPr lang="en-US" sz="2000" dirty="0" smtClean="0"/>
              <a:t>2. </a:t>
            </a:r>
            <a:r>
              <a:rPr lang="en-US" sz="2000" b="1" dirty="0" smtClean="0">
                <a:solidFill>
                  <a:srgbClr val="FF0000"/>
                </a:solidFill>
              </a:rPr>
              <a:t>Justify all criticisms </a:t>
            </a:r>
            <a:r>
              <a:rPr lang="en-US" sz="2000" dirty="0" smtClean="0"/>
              <a:t>by specific references to the text of the paper or to published literature. Vague criticisms are unhelpful.</a:t>
            </a:r>
          </a:p>
          <a:p>
            <a:pPr>
              <a:buNone/>
            </a:pPr>
            <a:r>
              <a:rPr lang="en-US" sz="2000" dirty="0" smtClean="0"/>
              <a:t>3</a:t>
            </a:r>
            <a:r>
              <a:rPr lang="en-US" sz="2000" b="1" dirty="0" smtClean="0">
                <a:solidFill>
                  <a:srgbClr val="FF0000"/>
                </a:solidFill>
              </a:rPr>
              <a:t>. Don’t repeat information from the paper</a:t>
            </a:r>
            <a:r>
              <a:rPr lang="en-US" sz="2000" dirty="0" smtClean="0"/>
              <a:t>, such as the title and authors names, since this already appears elsewhere in the review form.</a:t>
            </a:r>
          </a:p>
          <a:p>
            <a:pPr>
              <a:buNone/>
            </a:pPr>
            <a:r>
              <a:rPr lang="en-US" sz="2000" dirty="0" smtClean="0"/>
              <a:t>4</a:t>
            </a:r>
            <a:r>
              <a:rPr lang="en-US" sz="2000" b="1" dirty="0" smtClean="0">
                <a:solidFill>
                  <a:srgbClr val="FF0000"/>
                </a:solidFill>
              </a:rPr>
              <a:t>. Check the Aims and Scope </a:t>
            </a:r>
            <a:r>
              <a:rPr lang="en-US" sz="2000" dirty="0" smtClean="0"/>
              <a:t>of the journal to ensure that your comments are in accordance with journal policy.</a:t>
            </a:r>
          </a:p>
          <a:p>
            <a:pPr>
              <a:buNone/>
            </a:pPr>
            <a:r>
              <a:rPr lang="en-US" sz="2000" dirty="0" smtClean="0"/>
              <a:t>5. </a:t>
            </a:r>
            <a:r>
              <a:rPr lang="en-US" sz="2000" b="1" dirty="0" smtClean="0">
                <a:solidFill>
                  <a:srgbClr val="FF0000"/>
                </a:solidFill>
              </a:rPr>
              <a:t>Give a clear recommendation</a:t>
            </a:r>
            <a:r>
              <a:rPr lang="en-US" sz="2000" dirty="0" smtClean="0"/>
              <a:t>. Don't put "I will leave the decision to the editor" unless you are genuinely unsure of your recommendation.</a:t>
            </a:r>
          </a:p>
          <a:p>
            <a:pPr>
              <a:buNone/>
            </a:pPr>
            <a:r>
              <a:rPr lang="en-US" sz="2000" dirty="0" smtClean="0"/>
              <a:t>6</a:t>
            </a:r>
            <a:r>
              <a:rPr lang="en-US" sz="2000" b="1" dirty="0" smtClean="0">
                <a:solidFill>
                  <a:srgbClr val="FF0000"/>
                </a:solidFill>
              </a:rPr>
              <a:t>. Number your comments </a:t>
            </a:r>
            <a:r>
              <a:rPr lang="en-US" sz="2000" dirty="0" smtClean="0"/>
              <a:t>so that the authors can easily refer to them.</a:t>
            </a:r>
          </a:p>
          <a:p>
            <a:pPr>
              <a:buNone/>
            </a:pPr>
            <a:r>
              <a:rPr lang="en-US" sz="2000" dirty="0" smtClean="0"/>
              <a:t>7. </a:t>
            </a:r>
            <a:r>
              <a:rPr lang="en-US" sz="2000" b="1" dirty="0" smtClean="0">
                <a:solidFill>
                  <a:srgbClr val="FF0000"/>
                </a:solidFill>
              </a:rPr>
              <a:t>Be specific </a:t>
            </a:r>
            <a:r>
              <a:rPr lang="en-US" sz="2000" dirty="0" smtClean="0"/>
              <a:t>- refer to line numbers in the paper or to exact regions where you wish changes to occur.</a:t>
            </a:r>
          </a:p>
          <a:p>
            <a:pPr>
              <a:buNone/>
            </a:pPr>
            <a:r>
              <a:rPr lang="en-US" sz="2000" dirty="0" smtClean="0"/>
              <a:t>8. </a:t>
            </a:r>
            <a:r>
              <a:rPr lang="en-US" sz="2000" b="1" dirty="0" smtClean="0">
                <a:solidFill>
                  <a:srgbClr val="FF0000"/>
                </a:solidFill>
              </a:rPr>
              <a:t>Be careful not to identify yourself </a:t>
            </a:r>
            <a:r>
              <a:rPr lang="en-US" sz="2000" dirty="0" smtClean="0"/>
              <a:t>by your comments or by the file name of your report if you submit it as a Word file.</a:t>
            </a: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What is Peer Review?</a:t>
            </a:r>
            <a:endParaRPr lang="en-US" sz="3600" dirty="0"/>
          </a:p>
        </p:txBody>
      </p:sp>
      <p:sp>
        <p:nvSpPr>
          <p:cNvPr id="3" name="Content Placeholder 2"/>
          <p:cNvSpPr>
            <a:spLocks noGrp="1"/>
          </p:cNvSpPr>
          <p:nvPr>
            <p:ph idx="1"/>
          </p:nvPr>
        </p:nvSpPr>
        <p:spPr/>
        <p:txBody>
          <a:bodyPr/>
          <a:lstStyle/>
          <a:p>
            <a:pPr>
              <a:buNone/>
            </a:pPr>
            <a:r>
              <a:rPr lang="en-US" dirty="0" smtClean="0"/>
              <a:t>“Peer review is a system used by scientists to decide which research results should be published in a scientific journal. The peer review process subjects scientific research papers to independent scrutiny by other qualified scientific experts (peers) before they are made public.”</a:t>
            </a:r>
          </a:p>
          <a:p>
            <a:pPr>
              <a:buNone/>
            </a:pPr>
            <a:endParaRPr lang="en-GB" dirty="0" smtClean="0"/>
          </a:p>
          <a:p>
            <a:pPr>
              <a:buNone/>
            </a:pPr>
            <a:r>
              <a:rPr lang="en-US" sz="2000" dirty="0" smtClean="0"/>
              <a:t>http://www.senseaboutscience.org/pages/peer-review.html</a:t>
            </a:r>
          </a:p>
          <a:p>
            <a:endParaRPr lang="en-US" dirty="0" smtClean="0"/>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become a reviewer</a:t>
            </a:r>
            <a:endParaRPr lang="en-US" dirty="0"/>
          </a:p>
        </p:txBody>
      </p:sp>
      <p:sp>
        <p:nvSpPr>
          <p:cNvPr id="3" name="Content Placeholder 2"/>
          <p:cNvSpPr>
            <a:spLocks noGrp="1"/>
          </p:cNvSpPr>
          <p:nvPr>
            <p:ph idx="1"/>
          </p:nvPr>
        </p:nvSpPr>
        <p:spPr/>
        <p:txBody>
          <a:bodyPr/>
          <a:lstStyle/>
          <a:p>
            <a:pPr>
              <a:buNone/>
            </a:pPr>
            <a:r>
              <a:rPr lang="en-US" dirty="0" smtClean="0"/>
              <a:t>We are aware that there are many qualified, capable and enthusiastic people willing to review papers, so why is it so difficult to ‘break into’ the reviewer community and become an active reviewer? </a:t>
            </a:r>
          </a:p>
          <a:p>
            <a:pPr>
              <a:buNone/>
            </a:pPr>
            <a:r>
              <a:rPr lang="en-US" b="1" dirty="0" smtClean="0">
                <a:solidFill>
                  <a:srgbClr val="FF0000"/>
                </a:solidFill>
              </a:rPr>
              <a:t>The main reason is because it is always up to the editor to select the reviewers they wish to handle a paper.</a:t>
            </a:r>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7543800" cy="838200"/>
          </a:xfrm>
        </p:spPr>
        <p:txBody>
          <a:bodyPr/>
          <a:lstStyle/>
          <a:p>
            <a:r>
              <a:rPr lang="en-US" dirty="0" smtClean="0"/>
              <a:t>Editors usually select reviewers based on a few criteria:</a:t>
            </a:r>
            <a:br>
              <a:rPr lang="en-US" dirty="0" smtClean="0"/>
            </a:br>
            <a:endParaRPr lang="en-US" dirty="0"/>
          </a:p>
        </p:txBody>
      </p:sp>
      <p:sp>
        <p:nvSpPr>
          <p:cNvPr id="3" name="Content Placeholder 2"/>
          <p:cNvSpPr>
            <a:spLocks noGrp="1"/>
          </p:cNvSpPr>
          <p:nvPr>
            <p:ph idx="1"/>
          </p:nvPr>
        </p:nvSpPr>
        <p:spPr>
          <a:xfrm>
            <a:off x="1371600" y="1752600"/>
            <a:ext cx="7086600" cy="4343400"/>
          </a:xfrm>
        </p:spPr>
        <p:txBody>
          <a:bodyPr/>
          <a:lstStyle/>
          <a:p>
            <a:r>
              <a:rPr lang="en-US" dirty="0" smtClean="0"/>
              <a:t>qualification of reviewer (Masters/PhD – depending on subject area) </a:t>
            </a:r>
          </a:p>
          <a:p>
            <a:r>
              <a:rPr lang="en-US" dirty="0" smtClean="0"/>
              <a:t>whether they have reviewed before </a:t>
            </a:r>
          </a:p>
          <a:p>
            <a:r>
              <a:rPr lang="en-US" dirty="0" smtClean="0"/>
              <a:t>the number of papers they have published in their given area of expertise </a:t>
            </a:r>
          </a:p>
          <a:p>
            <a:r>
              <a:rPr lang="en-US" dirty="0" smtClean="0"/>
              <a:t>how well those papers have been cited </a:t>
            </a:r>
          </a:p>
          <a:p>
            <a:r>
              <a:rPr lang="en-US" dirty="0" smtClean="0"/>
              <a:t>recommendations from other researchers/reviewers they know or have worked with </a:t>
            </a:r>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you do?</a:t>
            </a:r>
            <a:endParaRPr lang="en-US" dirty="0"/>
          </a:p>
        </p:txBody>
      </p:sp>
      <p:sp>
        <p:nvSpPr>
          <p:cNvPr id="3" name="Content Placeholder 2"/>
          <p:cNvSpPr>
            <a:spLocks noGrp="1"/>
          </p:cNvSpPr>
          <p:nvPr>
            <p:ph idx="1"/>
          </p:nvPr>
        </p:nvSpPr>
        <p:spPr>
          <a:xfrm>
            <a:off x="533400" y="1371600"/>
            <a:ext cx="8382000" cy="4724400"/>
          </a:xfrm>
        </p:spPr>
        <p:txBody>
          <a:bodyPr/>
          <a:lstStyle/>
          <a:p>
            <a:r>
              <a:rPr lang="en-US" dirty="0" smtClean="0"/>
              <a:t>Talk to your supervisor/head of department and let them know that you are interested in reviewing. </a:t>
            </a:r>
          </a:p>
          <a:p>
            <a:r>
              <a:rPr lang="en-US" dirty="0" smtClean="0"/>
              <a:t>Find journals that are related to your area of expertise and identify articles that you feel confident you would be qualified to review. </a:t>
            </a:r>
          </a:p>
          <a:p>
            <a:r>
              <a:rPr lang="en-US" dirty="0" smtClean="0"/>
              <a:t>At the next conference you are attending, you could identify any editors present (again in your area of research) and approach them directly</a:t>
            </a:r>
          </a:p>
          <a:p>
            <a:r>
              <a:rPr lang="en-US" dirty="0" smtClean="0"/>
              <a:t>If you have a paper accepted in a journal, offer to review for that journal </a:t>
            </a:r>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a final thought…</a:t>
            </a:r>
            <a:endParaRPr lang="en-US" dirty="0"/>
          </a:p>
        </p:txBody>
      </p:sp>
      <p:sp>
        <p:nvSpPr>
          <p:cNvPr id="3" name="Content Placeholder 2"/>
          <p:cNvSpPr>
            <a:spLocks noGrp="1"/>
          </p:cNvSpPr>
          <p:nvPr>
            <p:ph idx="1"/>
          </p:nvPr>
        </p:nvSpPr>
        <p:spPr/>
        <p:txBody>
          <a:bodyPr/>
          <a:lstStyle/>
          <a:p>
            <a:pPr>
              <a:buNone/>
            </a:pPr>
            <a:r>
              <a:rPr lang="en-US" dirty="0" smtClean="0"/>
              <a:t>“It is a professional honor to be invited to review a scientific manuscript as part of the peer review process. Please take this job seriously. The journal's reputation depends in part on this peer review process.” </a:t>
            </a:r>
          </a:p>
          <a:p>
            <a:endParaRPr lang="en-US" dirty="0" smtClean="0"/>
          </a:p>
          <a:p>
            <a:pPr>
              <a:buNone/>
            </a:pPr>
            <a:r>
              <a:rPr lang="en-US" sz="2400" dirty="0" smtClean="0"/>
              <a:t>Joseph Alpert, Editor in Chief of </a:t>
            </a:r>
            <a:r>
              <a:rPr lang="en-US" sz="2400" i="1" dirty="0" smtClean="0"/>
              <a:t>The American Journal of Medicine </a:t>
            </a:r>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33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1"/>
          </p:nvPr>
        </p:nvSpPr>
        <p:spPr/>
        <p:txBody>
          <a:bodyPr/>
          <a:lstStyle/>
          <a:p>
            <a:fld id="{B6D847AC-0A1D-44C8-9EC4-28519EC50BAA}" type="slidenum">
              <a:rPr lang="en-US"/>
              <a:pPr/>
              <a:t>4</a:t>
            </a:fld>
            <a:endParaRPr lang="en-US"/>
          </a:p>
        </p:txBody>
      </p:sp>
      <p:sp>
        <p:nvSpPr>
          <p:cNvPr id="689154" name="Rectangle 2"/>
          <p:cNvSpPr>
            <a:spLocks noGrp="1" noChangeArrowheads="1"/>
          </p:cNvSpPr>
          <p:nvPr>
            <p:ph type="title"/>
          </p:nvPr>
        </p:nvSpPr>
        <p:spPr>
          <a:xfrm>
            <a:off x="1219200" y="457200"/>
            <a:ext cx="7239000" cy="838200"/>
          </a:xfrm>
        </p:spPr>
        <p:txBody>
          <a:bodyPr/>
          <a:lstStyle/>
          <a:p>
            <a:r>
              <a:rPr lang="en-GB" sz="3600" dirty="0" smtClean="0"/>
              <a:t>The importance of peer review</a:t>
            </a:r>
            <a:br>
              <a:rPr lang="en-GB" sz="3600" dirty="0" smtClean="0"/>
            </a:br>
            <a:endParaRPr lang="en-GB" sz="3600" dirty="0"/>
          </a:p>
        </p:txBody>
      </p:sp>
      <p:sp>
        <p:nvSpPr>
          <p:cNvPr id="689155" name="Rectangle 3"/>
          <p:cNvSpPr>
            <a:spLocks noGrp="1" noChangeArrowheads="1"/>
          </p:cNvSpPr>
          <p:nvPr>
            <p:ph type="body" sz="half" idx="1"/>
          </p:nvPr>
        </p:nvSpPr>
        <p:spPr>
          <a:xfrm>
            <a:off x="1371600" y="1371600"/>
            <a:ext cx="3470275" cy="4724400"/>
          </a:xfrm>
        </p:spPr>
        <p:txBody>
          <a:bodyPr/>
          <a:lstStyle/>
          <a:p>
            <a:pPr>
              <a:buClr>
                <a:schemeClr val="bg2"/>
              </a:buClr>
              <a:buFont typeface="Wingdings" pitchFamily="2" charset="2"/>
              <a:buNone/>
            </a:pPr>
            <a:endParaRPr lang="en-US"/>
          </a:p>
          <a:p>
            <a:pPr>
              <a:buClr>
                <a:schemeClr val="bg2"/>
              </a:buClr>
            </a:pPr>
            <a:endParaRPr lang="en-US"/>
          </a:p>
          <a:p>
            <a:pPr>
              <a:buFont typeface="Wingdings" pitchFamily="2" charset="2"/>
              <a:buNone/>
            </a:pPr>
            <a:endParaRPr lang="en-US"/>
          </a:p>
          <a:p>
            <a:endParaRPr lang="en-GB"/>
          </a:p>
        </p:txBody>
      </p:sp>
      <p:graphicFrame>
        <p:nvGraphicFramePr>
          <p:cNvPr id="689158" name="Object 6"/>
          <p:cNvGraphicFramePr>
            <a:graphicFrameLocks noChangeAspect="1"/>
          </p:cNvGraphicFramePr>
          <p:nvPr>
            <p:ph sz="half" idx="2"/>
          </p:nvPr>
        </p:nvGraphicFramePr>
        <p:xfrm>
          <a:off x="-114300" y="7213600"/>
          <a:ext cx="1536700" cy="2386013"/>
        </p:xfrm>
        <a:graphic>
          <a:graphicData uri="http://schemas.openxmlformats.org/presentationml/2006/ole">
            <p:oleObj spid="_x0000_s689158" name="Chart" r:id="rId4" imgW="2619383" imgH="4067323" progId="MSGraph.Chart.8">
              <p:embed followColorScheme="full"/>
            </p:oleObj>
          </a:graphicData>
        </a:graphic>
      </p:graphicFrame>
      <p:sp>
        <p:nvSpPr>
          <p:cNvPr id="11" name="Rectangle 10"/>
          <p:cNvSpPr/>
          <p:nvPr/>
        </p:nvSpPr>
        <p:spPr bwMode="auto">
          <a:xfrm>
            <a:off x="304800" y="1219200"/>
            <a:ext cx="8458200" cy="457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GB" dirty="0" smtClean="0"/>
          </a:p>
          <a:p>
            <a:pPr>
              <a:buFont typeface="Arial" pitchFamily="34" charset="0"/>
              <a:buChar char="•"/>
            </a:pPr>
            <a:r>
              <a:rPr lang="en-US" dirty="0" smtClean="0"/>
              <a:t>Despite being open to new publishing methods, Early Career Researchers (ECRs) hold favorable views towards traditional publishing such as peer-reviewed journals.</a:t>
            </a:r>
          </a:p>
          <a:p>
            <a:pPr>
              <a:buFont typeface="Arial" pitchFamily="34" charset="0"/>
              <a:buChar char="•"/>
            </a:pPr>
            <a:endParaRPr lang="en-GB" dirty="0" smtClean="0"/>
          </a:p>
          <a:p>
            <a:pPr>
              <a:buFont typeface="Arial" pitchFamily="34" charset="0"/>
              <a:buChar char="•"/>
            </a:pPr>
            <a:r>
              <a:rPr lang="en-US" dirty="0" smtClean="0"/>
              <a:t>“</a:t>
            </a:r>
            <a:r>
              <a:rPr lang="en-US" i="1" dirty="0" smtClean="0"/>
              <a:t>It's part of our job - someone has to do it, someone knowledgeable, and if I want my papers reviewed by others then I should do the same for them.” Early career researcher (ECR)</a:t>
            </a:r>
            <a:r>
              <a:rPr lang="en-US" dirty="0" smtClean="0"/>
              <a:t>.</a:t>
            </a:r>
          </a:p>
          <a:p>
            <a:pPr>
              <a:buFont typeface="Arial" pitchFamily="34" charset="0"/>
              <a:buChar char="•"/>
            </a:pPr>
            <a:endParaRPr lang="en-GB" dirty="0" smtClean="0"/>
          </a:p>
          <a:p>
            <a:pPr>
              <a:buFont typeface="Arial" pitchFamily="34" charset="0"/>
              <a:buChar char="•"/>
            </a:pPr>
            <a:r>
              <a:rPr lang="en-US" dirty="0" smtClean="0"/>
              <a:t>More than 85% of ECRs agree that a history of publishing in peer-reviewed journals is critical to their career. </a:t>
            </a:r>
          </a:p>
          <a:p>
            <a:endParaRPr lang="en-US" sz="1400" dirty="0" smtClean="0"/>
          </a:p>
          <a:p>
            <a:pPr>
              <a:buFont typeface="Arial" pitchFamily="34" charset="0"/>
              <a:buChar char="•"/>
            </a:pPr>
            <a:r>
              <a:rPr lang="en-US" dirty="0" smtClean="0"/>
              <a:t>Less than one in 10 would cite an article in their own research that had not been peer-reviewed. </a:t>
            </a:r>
          </a:p>
          <a:p>
            <a:endParaRPr lang="en-US" sz="1400" dirty="0" smtClean="0"/>
          </a:p>
          <a:p>
            <a:pPr>
              <a:buFont typeface="Arial" pitchFamily="34" charset="0"/>
              <a:buChar char="•"/>
            </a:pPr>
            <a:r>
              <a:rPr lang="en-US" dirty="0" smtClean="0"/>
              <a:t>Almost  89% agree that reviewing articles is an essential part of being a researcher. </a:t>
            </a:r>
          </a:p>
          <a:p>
            <a:pPr>
              <a:buFont typeface="Arial" pitchFamily="34" charset="0"/>
              <a:buChar char="•"/>
            </a:pPr>
            <a:endParaRPr lang="en-US"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dirty="0" smtClean="0">
              <a:ln>
                <a:noFill/>
              </a:ln>
              <a:solidFill>
                <a:srgbClr val="000000"/>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baseline="0"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charset="0"/>
            </a:endParaRPr>
          </a:p>
        </p:txBody>
      </p:sp>
      <p:sp>
        <p:nvSpPr>
          <p:cNvPr id="13" name="TextBox 12"/>
          <p:cNvSpPr txBox="1"/>
          <p:nvPr/>
        </p:nvSpPr>
        <p:spPr>
          <a:xfrm>
            <a:off x="381000" y="5715000"/>
            <a:ext cx="7620000" cy="646331"/>
          </a:xfrm>
          <a:prstGeom prst="rect">
            <a:avLst/>
          </a:prstGeom>
          <a:noFill/>
        </p:spPr>
        <p:txBody>
          <a:bodyPr wrap="square" rtlCol="0">
            <a:spAutoFit/>
          </a:bodyPr>
          <a:lstStyle/>
          <a:p>
            <a:r>
              <a:rPr lang="en-US" dirty="0" smtClean="0"/>
              <a:t>Elsevier’s Researcher Insight Index http://www.elsevier.com/wps/find/reviewershome.reviewers/ru_most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The purpose of peer review</a:t>
            </a:r>
            <a:endParaRPr lang="en-US" sz="3600" dirty="0"/>
          </a:p>
        </p:txBody>
      </p:sp>
      <p:sp>
        <p:nvSpPr>
          <p:cNvPr id="3" name="Content Placeholder 2"/>
          <p:cNvSpPr>
            <a:spLocks noGrp="1"/>
          </p:cNvSpPr>
          <p:nvPr>
            <p:ph idx="1"/>
          </p:nvPr>
        </p:nvSpPr>
        <p:spPr/>
        <p:txBody>
          <a:bodyPr/>
          <a:lstStyle/>
          <a:p>
            <a:pPr marL="0" indent="0">
              <a:buNone/>
            </a:pPr>
            <a:r>
              <a:rPr lang="en-GB" b="1" dirty="0" smtClean="0"/>
              <a:t>Peer review is a critical element of scholarly publication and one of the major cornerstones of the academic process:</a:t>
            </a:r>
          </a:p>
          <a:p>
            <a:r>
              <a:rPr lang="en-GB" dirty="0" smtClean="0"/>
              <a:t>Acts as a filter, ensuring research is properly verified before being published</a:t>
            </a:r>
          </a:p>
          <a:p>
            <a:r>
              <a:rPr lang="en-GB" dirty="0" smtClean="0"/>
              <a:t>Improves the quality of the research – rigorous review by other experts helps to refine key points and correct inadvertent errors</a:t>
            </a:r>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4E4292E-4578-40AF-B98B-C8AA2E8BFF35}" type="slidenum">
              <a:rPr lang="en-US"/>
              <a:pPr/>
              <a:t>6</a:t>
            </a:fld>
            <a:endParaRPr lang="en-US"/>
          </a:p>
        </p:txBody>
      </p:sp>
      <p:sp>
        <p:nvSpPr>
          <p:cNvPr id="644098" name="Rectangle 2"/>
          <p:cNvSpPr>
            <a:spLocks noGrp="1" noChangeArrowheads="1"/>
          </p:cNvSpPr>
          <p:nvPr>
            <p:ph type="title"/>
          </p:nvPr>
        </p:nvSpPr>
        <p:spPr/>
        <p:txBody>
          <a:bodyPr/>
          <a:lstStyle/>
          <a:p>
            <a:r>
              <a:rPr lang="en-GB" sz="3600" dirty="0"/>
              <a:t>Introduction</a:t>
            </a:r>
          </a:p>
        </p:txBody>
      </p:sp>
      <p:sp>
        <p:nvSpPr>
          <p:cNvPr id="644099" name="Rectangle 3"/>
          <p:cNvSpPr>
            <a:spLocks noGrp="1" noChangeArrowheads="1"/>
          </p:cNvSpPr>
          <p:nvPr>
            <p:ph type="body" idx="1"/>
          </p:nvPr>
        </p:nvSpPr>
        <p:spPr>
          <a:xfrm>
            <a:off x="609600" y="1371600"/>
            <a:ext cx="7848600" cy="4724400"/>
          </a:xfrm>
        </p:spPr>
        <p:txBody>
          <a:bodyPr/>
          <a:lstStyle/>
          <a:p>
            <a:pPr>
              <a:buSzTx/>
              <a:buFontTx/>
              <a:buChar char="•"/>
            </a:pPr>
            <a:r>
              <a:rPr lang="en-US" sz="2800" dirty="0">
                <a:latin typeface="Arial" charset="0"/>
              </a:rPr>
              <a:t>Review by peers has been </a:t>
            </a:r>
            <a:r>
              <a:rPr lang="en-US" sz="2800" dirty="0" smtClean="0">
                <a:latin typeface="Arial" charset="0"/>
              </a:rPr>
              <a:t>a </a:t>
            </a:r>
            <a:r>
              <a:rPr lang="en-US" sz="2800" dirty="0">
                <a:latin typeface="Arial" charset="0"/>
              </a:rPr>
              <a:t>formal part of scientific communication since the first scientific journals appeared over 300 years ago</a:t>
            </a:r>
          </a:p>
          <a:p>
            <a:pPr>
              <a:buFontTx/>
              <a:buNone/>
            </a:pPr>
            <a:endParaRPr lang="en-US" sz="2800" dirty="0">
              <a:latin typeface="Arial" charset="0"/>
            </a:endParaRPr>
          </a:p>
          <a:p>
            <a:pPr>
              <a:buSzTx/>
              <a:buFontTx/>
              <a:buChar char="•"/>
            </a:pPr>
            <a:r>
              <a:rPr lang="en-US" sz="2800" dirty="0">
                <a:latin typeface="Arial" charset="0"/>
              </a:rPr>
              <a:t>The </a:t>
            </a:r>
            <a:r>
              <a:rPr lang="en-US" sz="2800" b="1" i="1" dirty="0">
                <a:latin typeface="Arial" charset="0"/>
              </a:rPr>
              <a:t>Philosophical Transactions of the Royal </a:t>
            </a:r>
            <a:r>
              <a:rPr lang="en-US" sz="2800" b="1" i="1" dirty="0" smtClean="0">
                <a:latin typeface="Arial" charset="0"/>
              </a:rPr>
              <a:t>Society</a:t>
            </a:r>
            <a:r>
              <a:rPr lang="en-US" sz="2800" dirty="0" smtClean="0">
                <a:latin typeface="Arial" charset="0"/>
              </a:rPr>
              <a:t> </a:t>
            </a:r>
            <a:r>
              <a:rPr lang="en-US" sz="2800" dirty="0">
                <a:latin typeface="Arial" charset="0"/>
              </a:rPr>
              <a:t>is widely accredited as being the first journal to formalize the peer review process back in 1665</a:t>
            </a:r>
          </a:p>
          <a:p>
            <a:pPr>
              <a:buFontTx/>
              <a:buNone/>
            </a:pPr>
            <a:endParaRPr lang="en-US" sz="3600" dirty="0">
              <a:solidFill>
                <a:srgbClr val="808080"/>
              </a:solidFill>
              <a:latin typeface="Arial" charset="0"/>
            </a:endParaRPr>
          </a:p>
          <a:p>
            <a:endParaRPr lang="en-GB" sz="2800" dirty="0">
              <a:solidFill>
                <a:srgbClr val="808080"/>
              </a:solidFill>
            </a:endParaRPr>
          </a:p>
          <a:p>
            <a:endParaRPr lang="en-GB" sz="2800" dirty="0">
              <a:solidFill>
                <a:srgbClr val="808080"/>
              </a:solidFill>
            </a:endParaRPr>
          </a:p>
          <a:p>
            <a:endParaRPr lang="en-GB" sz="2800" dirty="0">
              <a:solidFill>
                <a:srgbClr val="808080"/>
              </a:solidFill>
            </a:endParaRPr>
          </a:p>
          <a:p>
            <a:endParaRPr lang="en-GB" sz="2800" i="1" dirty="0">
              <a:solidFill>
                <a:srgbClr val="80808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5491A5F-5F2B-4D89-9AC1-12CD7F07964D}" type="slidenum">
              <a:rPr lang="en-US"/>
              <a:pPr/>
              <a:t>7</a:t>
            </a:fld>
            <a:endParaRPr lang="en-US"/>
          </a:p>
        </p:txBody>
      </p:sp>
      <p:sp>
        <p:nvSpPr>
          <p:cNvPr id="648194" name="Rectangle 2"/>
          <p:cNvSpPr>
            <a:spLocks noGrp="1" noChangeArrowheads="1"/>
          </p:cNvSpPr>
          <p:nvPr>
            <p:ph type="title"/>
          </p:nvPr>
        </p:nvSpPr>
        <p:spPr/>
        <p:txBody>
          <a:bodyPr/>
          <a:lstStyle/>
          <a:p>
            <a:r>
              <a:rPr lang="en-GB" sz="3600" dirty="0"/>
              <a:t>Introduction</a:t>
            </a:r>
          </a:p>
        </p:txBody>
      </p:sp>
      <p:sp>
        <p:nvSpPr>
          <p:cNvPr id="648195" name="Rectangle 3"/>
          <p:cNvSpPr>
            <a:spLocks noGrp="1" noChangeArrowheads="1"/>
          </p:cNvSpPr>
          <p:nvPr>
            <p:ph type="body" idx="1"/>
          </p:nvPr>
        </p:nvSpPr>
        <p:spPr>
          <a:xfrm>
            <a:off x="457200" y="1371600"/>
            <a:ext cx="8001000" cy="4724400"/>
          </a:xfrm>
        </p:spPr>
        <p:txBody>
          <a:bodyPr/>
          <a:lstStyle/>
          <a:p>
            <a:pPr>
              <a:buSzTx/>
              <a:buFontTx/>
              <a:buChar char="•"/>
            </a:pPr>
            <a:r>
              <a:rPr lang="en-US" sz="2800" dirty="0">
                <a:latin typeface="Arial" charset="0"/>
              </a:rPr>
              <a:t>The reviewer is at the heart of scientific publishing </a:t>
            </a:r>
            <a:r>
              <a:rPr lang="en-US" sz="2800" dirty="0" smtClean="0">
                <a:latin typeface="Arial" charset="0"/>
              </a:rPr>
              <a:t>and is “…… </a:t>
            </a:r>
            <a:r>
              <a:rPr lang="en-US" sz="2800" b="1" i="1" dirty="0">
                <a:latin typeface="Arial" charset="0"/>
              </a:rPr>
              <a:t>the lynchpin about which the whole business of Science is pivoted</a:t>
            </a:r>
            <a:r>
              <a:rPr lang="en-US" sz="2800" dirty="0" smtClean="0">
                <a:latin typeface="Arial" charset="0"/>
              </a:rPr>
              <a:t>.”* </a:t>
            </a:r>
            <a:endParaRPr lang="en-US" sz="2800" dirty="0">
              <a:latin typeface="Arial" charset="0"/>
            </a:endParaRPr>
          </a:p>
          <a:p>
            <a:pPr>
              <a:buFontTx/>
              <a:buNone/>
            </a:pPr>
            <a:endParaRPr lang="en-US" sz="1600" dirty="0">
              <a:latin typeface="Arial" charset="0"/>
            </a:endParaRPr>
          </a:p>
          <a:p>
            <a:pPr>
              <a:buSzTx/>
              <a:buFontTx/>
              <a:buChar char="•"/>
            </a:pPr>
            <a:r>
              <a:rPr lang="en-US" sz="2800" dirty="0">
                <a:latin typeface="Arial" charset="0"/>
              </a:rPr>
              <a:t>It is a testament to the power of peer review that a scientific hypothesis or statement, presented to the world is largely ignored by the scholarly community unless it is </a:t>
            </a:r>
            <a:r>
              <a:rPr lang="en-US" sz="2800" b="1" dirty="0">
                <a:latin typeface="Arial" charset="0"/>
              </a:rPr>
              <a:t>first published in a peer-reviewed </a:t>
            </a:r>
            <a:r>
              <a:rPr lang="en-US" sz="2800" b="1" dirty="0" smtClean="0">
                <a:latin typeface="Arial" charset="0"/>
              </a:rPr>
              <a:t>journal**</a:t>
            </a:r>
            <a:endParaRPr lang="en-GB" sz="2800" dirty="0">
              <a:latin typeface="Arial" charset="0"/>
            </a:endParaRPr>
          </a:p>
          <a:p>
            <a:pPr>
              <a:buFontTx/>
              <a:buNone/>
            </a:pPr>
            <a:endParaRPr lang="en-US" sz="1200" dirty="0" smtClean="0"/>
          </a:p>
          <a:p>
            <a:pPr>
              <a:buFontTx/>
              <a:buNone/>
            </a:pPr>
            <a:r>
              <a:rPr lang="en-US" sz="1200" dirty="0" smtClean="0"/>
              <a:t>*</a:t>
            </a:r>
            <a:r>
              <a:rPr lang="en-US" sz="1200" dirty="0" err="1" smtClean="0"/>
              <a:t>Ziman</a:t>
            </a:r>
            <a:r>
              <a:rPr lang="en-US" sz="1200" dirty="0" smtClean="0"/>
              <a:t> JM. Public knowledge: an essay concerning the social dimension of science. Cambridge: Cambridge University Press; 1968. p. 111.</a:t>
            </a:r>
          </a:p>
          <a:p>
            <a:pPr>
              <a:buFontTx/>
              <a:buNone/>
            </a:pPr>
            <a:r>
              <a:rPr lang="en-GB" sz="1200" b="1" dirty="0" smtClean="0">
                <a:solidFill>
                  <a:srgbClr val="808080"/>
                </a:solidFill>
              </a:rPr>
              <a:t>**Adrian Mulligan , Elsevier  Research and Academic Relations Department</a:t>
            </a:r>
            <a:endParaRPr lang="en-US" sz="1200" b="1" dirty="0">
              <a:solidFill>
                <a:srgbClr val="808080"/>
              </a:solidFill>
            </a:endParaRPr>
          </a:p>
          <a:p>
            <a:endParaRPr lang="en-GB" sz="2800" dirty="0">
              <a:solidFill>
                <a:srgbClr val="808080"/>
              </a:solidFill>
            </a:endParaRPr>
          </a:p>
          <a:p>
            <a:endParaRPr lang="en-GB" sz="2800" dirty="0">
              <a:solidFill>
                <a:srgbClr val="808080"/>
              </a:solidFill>
            </a:endParaRPr>
          </a:p>
          <a:p>
            <a:endParaRPr lang="en-GB" sz="2800" dirty="0">
              <a:solidFill>
                <a:srgbClr val="808080"/>
              </a:solidFill>
            </a:endParaRPr>
          </a:p>
          <a:p>
            <a:endParaRPr lang="en-GB" sz="2800" i="1" dirty="0">
              <a:solidFill>
                <a:srgbClr val="80808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5C3B9D9-CA3F-4BCF-9012-EB366BC55629}" type="slidenum">
              <a:rPr lang="en-US"/>
              <a:pPr/>
              <a:t>8</a:t>
            </a:fld>
            <a:endParaRPr lang="en-US"/>
          </a:p>
        </p:txBody>
      </p:sp>
      <p:sp>
        <p:nvSpPr>
          <p:cNvPr id="652290" name="Rectangle 2"/>
          <p:cNvSpPr>
            <a:spLocks noGrp="1" noChangeArrowheads="1"/>
          </p:cNvSpPr>
          <p:nvPr>
            <p:ph type="title"/>
          </p:nvPr>
        </p:nvSpPr>
        <p:spPr/>
        <p:txBody>
          <a:bodyPr/>
          <a:lstStyle/>
          <a:p>
            <a:r>
              <a:rPr lang="en-GB" sz="3600" dirty="0"/>
              <a:t>Introduction</a:t>
            </a:r>
          </a:p>
        </p:txBody>
      </p:sp>
      <p:sp>
        <p:nvSpPr>
          <p:cNvPr id="652291" name="Rectangle 3"/>
          <p:cNvSpPr>
            <a:spLocks noGrp="1" noChangeArrowheads="1"/>
          </p:cNvSpPr>
          <p:nvPr>
            <p:ph type="body" idx="1"/>
          </p:nvPr>
        </p:nvSpPr>
        <p:spPr>
          <a:xfrm>
            <a:off x="990600" y="1371600"/>
            <a:ext cx="7467600" cy="4724400"/>
          </a:xfrm>
        </p:spPr>
        <p:txBody>
          <a:bodyPr/>
          <a:lstStyle/>
          <a:p>
            <a:pPr>
              <a:lnSpc>
                <a:spcPct val="90000"/>
              </a:lnSpc>
              <a:buSzTx/>
              <a:buFontTx/>
              <a:buChar char="•"/>
            </a:pPr>
            <a:r>
              <a:rPr lang="en-GB" sz="2800" dirty="0">
                <a:latin typeface="Arial" charset="0"/>
              </a:rPr>
              <a:t>Reviewers, who are usually both authors and readers </a:t>
            </a:r>
            <a:r>
              <a:rPr lang="en-GB" sz="2800" b="1" dirty="0">
                <a:latin typeface="Arial" charset="0"/>
              </a:rPr>
              <a:t>make the editorial process</a:t>
            </a:r>
            <a:r>
              <a:rPr lang="en-GB" sz="2800" dirty="0">
                <a:latin typeface="Arial" charset="0"/>
              </a:rPr>
              <a:t> work by examining and commenting on manuscripts, often several times to improve them prior to publication</a:t>
            </a:r>
          </a:p>
          <a:p>
            <a:pPr>
              <a:lnSpc>
                <a:spcPct val="90000"/>
              </a:lnSpc>
            </a:pPr>
            <a:endParaRPr lang="en-GB" sz="2800" dirty="0">
              <a:latin typeface="Arial" charset="0"/>
            </a:endParaRPr>
          </a:p>
          <a:p>
            <a:pPr>
              <a:lnSpc>
                <a:spcPct val="90000"/>
              </a:lnSpc>
              <a:buSzTx/>
              <a:buFontTx/>
              <a:buChar char="•"/>
            </a:pPr>
            <a:r>
              <a:rPr lang="en-GB" sz="2800" b="1" dirty="0">
                <a:latin typeface="Arial" charset="0"/>
              </a:rPr>
              <a:t>Reviewers constitute the backbone of this process</a:t>
            </a:r>
            <a:r>
              <a:rPr lang="en-GB" sz="2800" dirty="0">
                <a:latin typeface="Arial" charset="0"/>
              </a:rPr>
              <a:t> because both the quality and timelines of published papers depend directly on the thoroughness and promptness of the individual reviewer</a:t>
            </a:r>
          </a:p>
          <a:p>
            <a:pPr>
              <a:lnSpc>
                <a:spcPct val="90000"/>
              </a:lnSpc>
              <a:buFontTx/>
              <a:buNone/>
            </a:pPr>
            <a:endParaRPr lang="en-US" sz="3600" dirty="0">
              <a:solidFill>
                <a:srgbClr val="808080"/>
              </a:solidFill>
              <a:latin typeface="Arial" charset="0"/>
            </a:endParaRPr>
          </a:p>
          <a:p>
            <a:pPr>
              <a:lnSpc>
                <a:spcPct val="90000"/>
              </a:lnSpc>
            </a:pPr>
            <a:endParaRPr lang="en-GB" sz="2800" dirty="0">
              <a:solidFill>
                <a:srgbClr val="808080"/>
              </a:solidFill>
            </a:endParaRPr>
          </a:p>
          <a:p>
            <a:pPr>
              <a:lnSpc>
                <a:spcPct val="90000"/>
              </a:lnSpc>
            </a:pPr>
            <a:endParaRPr lang="en-GB" sz="2800" dirty="0">
              <a:solidFill>
                <a:srgbClr val="808080"/>
              </a:solidFill>
            </a:endParaRPr>
          </a:p>
          <a:p>
            <a:pPr>
              <a:lnSpc>
                <a:spcPct val="90000"/>
              </a:lnSpc>
            </a:pPr>
            <a:endParaRPr lang="en-GB" sz="2800" dirty="0">
              <a:solidFill>
                <a:srgbClr val="808080"/>
              </a:solidFill>
            </a:endParaRPr>
          </a:p>
          <a:p>
            <a:pPr>
              <a:lnSpc>
                <a:spcPct val="90000"/>
              </a:lnSpc>
            </a:pPr>
            <a:endParaRPr lang="en-GB" sz="2800" i="1" dirty="0">
              <a:solidFill>
                <a:srgbClr val="80808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Types of peer review</a:t>
            </a:r>
            <a:endParaRPr lang="en-US" sz="3600" dirty="0"/>
          </a:p>
        </p:txBody>
      </p:sp>
      <p:sp>
        <p:nvSpPr>
          <p:cNvPr id="3" name="Content Placeholder 2"/>
          <p:cNvSpPr>
            <a:spLocks noGrp="1"/>
          </p:cNvSpPr>
          <p:nvPr>
            <p:ph idx="1"/>
          </p:nvPr>
        </p:nvSpPr>
        <p:spPr>
          <a:xfrm>
            <a:off x="762000" y="1676400"/>
            <a:ext cx="8001000" cy="4419600"/>
          </a:xfrm>
        </p:spPr>
        <p:txBody>
          <a:bodyPr/>
          <a:lstStyle/>
          <a:p>
            <a:r>
              <a:rPr lang="en-US" sz="2800" b="1" dirty="0" smtClean="0"/>
              <a:t>Single Blind Review </a:t>
            </a:r>
            <a:r>
              <a:rPr lang="en-US" sz="2800" dirty="0" smtClean="0"/>
              <a:t/>
            </a:r>
            <a:br>
              <a:rPr lang="en-US" sz="2800" dirty="0" smtClean="0"/>
            </a:br>
            <a:r>
              <a:rPr lang="en-US" sz="2800" dirty="0" smtClean="0"/>
              <a:t>The names of the reviewers are hidden from the author. </a:t>
            </a:r>
            <a:br>
              <a:rPr lang="en-US" sz="2800" dirty="0" smtClean="0"/>
            </a:br>
            <a:endParaRPr lang="en-US" sz="2800" dirty="0" smtClean="0"/>
          </a:p>
          <a:p>
            <a:r>
              <a:rPr lang="en-US" sz="2800" b="1" dirty="0" smtClean="0"/>
              <a:t>Double Blind Review </a:t>
            </a:r>
            <a:r>
              <a:rPr lang="en-US" sz="2800" dirty="0" smtClean="0"/>
              <a:t/>
            </a:r>
            <a:br>
              <a:rPr lang="en-US" sz="2800" dirty="0" smtClean="0"/>
            </a:br>
            <a:r>
              <a:rPr lang="en-US" sz="2800" dirty="0" smtClean="0"/>
              <a:t>Both the reviewer and the author remain anonymous. </a:t>
            </a:r>
            <a:br>
              <a:rPr lang="en-US" sz="2800" dirty="0" smtClean="0"/>
            </a:br>
            <a:endParaRPr lang="en-US" sz="2800" dirty="0" smtClean="0"/>
          </a:p>
          <a:p>
            <a:r>
              <a:rPr lang="en-US" sz="2800" b="1" dirty="0" smtClean="0"/>
              <a:t>Open Review </a:t>
            </a:r>
          </a:p>
          <a:p>
            <a:pPr marL="355600" indent="-355600">
              <a:buNone/>
            </a:pPr>
            <a:r>
              <a:rPr lang="en-US" sz="2800" dirty="0" smtClean="0"/>
              <a:t>	Reviewer and author are known to each other.</a:t>
            </a:r>
            <a:r>
              <a:rPr lang="en-US" sz="2400" b="1" i="1" dirty="0" smtClean="0"/>
              <a:t/>
            </a:r>
            <a:br>
              <a:rPr lang="en-US" sz="2400" b="1" i="1" dirty="0" smtClean="0"/>
            </a:br>
            <a:endParaRPr lang="en-US" sz="2400" b="1" i="1" dirty="0" smtClean="0"/>
          </a:p>
          <a:p>
            <a:pPr>
              <a:buNone/>
            </a:pPr>
            <a:r>
              <a:rPr lang="en-US" sz="2400" b="1" i="1" dirty="0" smtClean="0"/>
              <a:t/>
            </a:r>
            <a:br>
              <a:rPr lang="en-US" sz="2400" b="1" i="1" dirty="0" smtClean="0"/>
            </a:br>
            <a:endParaRPr lang="en-US" sz="2400" b="1" i="1" dirty="0" smtClean="0"/>
          </a:p>
          <a:p>
            <a:endParaRPr lang="en-US" dirty="0"/>
          </a:p>
        </p:txBody>
      </p:sp>
      <p:sp>
        <p:nvSpPr>
          <p:cNvPr id="4" name="Slide Number Placeholder 3"/>
          <p:cNvSpPr>
            <a:spLocks noGrp="1"/>
          </p:cNvSpPr>
          <p:nvPr>
            <p:ph type="sldNum" sz="quarter" idx="11"/>
          </p:nvPr>
        </p:nvSpPr>
        <p:spPr/>
        <p:txBody>
          <a:bodyPr/>
          <a:lstStyle/>
          <a:p>
            <a:fld id="{6D6368D6-183C-48CA-B988-3DB024C6697D}" type="slidenum">
              <a:rPr lang="en-US" smtClean="0"/>
              <a:pPr/>
              <a:t>9</a:t>
            </a:fld>
            <a:endParaRPr lang="en-US"/>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10508</TotalTime>
  <Words>3174</Words>
  <Application>Microsoft Office PowerPoint</Application>
  <PresentationFormat>On-screen Show (4:3)</PresentationFormat>
  <Paragraphs>315</Paragraphs>
  <Slides>33</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Blank</vt:lpstr>
      <vt:lpstr>Chart</vt:lpstr>
      <vt:lpstr>  </vt:lpstr>
      <vt:lpstr>Outline</vt:lpstr>
      <vt:lpstr>What is Peer Review?</vt:lpstr>
      <vt:lpstr>The importance of peer review </vt:lpstr>
      <vt:lpstr>The purpose of peer review</vt:lpstr>
      <vt:lpstr>Introduction</vt:lpstr>
      <vt:lpstr>Introduction</vt:lpstr>
      <vt:lpstr>Introduction</vt:lpstr>
      <vt:lpstr>Types of peer review</vt:lpstr>
      <vt:lpstr>Introduction</vt:lpstr>
      <vt:lpstr>Introduction</vt:lpstr>
      <vt:lpstr> </vt:lpstr>
      <vt:lpstr>Reviewing – basic concepts</vt:lpstr>
      <vt:lpstr>Reviewing – basic concepts</vt:lpstr>
      <vt:lpstr>Reviewing – basic concepts</vt:lpstr>
      <vt:lpstr>Reviewing – basic concepts</vt:lpstr>
      <vt:lpstr>Reviewing – what to look for in each section</vt:lpstr>
      <vt:lpstr>The Abstract </vt:lpstr>
      <vt:lpstr>The Abstract </vt:lpstr>
      <vt:lpstr>The Introduction </vt:lpstr>
      <vt:lpstr>The Introduction</vt:lpstr>
      <vt:lpstr>Experimental/Methods</vt:lpstr>
      <vt:lpstr>Results and Discussion</vt:lpstr>
      <vt:lpstr>Results and Discussion (cont’d)</vt:lpstr>
      <vt:lpstr>Conclusions</vt:lpstr>
      <vt:lpstr>References, Tables, Figures</vt:lpstr>
      <vt:lpstr>Ethical Issues</vt:lpstr>
      <vt:lpstr>Communicating Your Report to the Editor  </vt:lpstr>
      <vt:lpstr>An Editor’s Advice to Reviewers</vt:lpstr>
      <vt:lpstr>How to become a reviewer</vt:lpstr>
      <vt:lpstr>Editors usually select reviewers based on a few criteria: </vt:lpstr>
      <vt:lpstr>What can you do?</vt:lpstr>
      <vt:lpstr>And a final thought…</vt:lpstr>
    </vt:vector>
  </TitlesOfParts>
  <Company>Elsevier Science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Hae Jung Ham</dc:creator>
  <cp:lastModifiedBy>Reed Elsevier</cp:lastModifiedBy>
  <cp:revision>638</cp:revision>
  <dcterms:created xsi:type="dcterms:W3CDTF">2004-05-18T18:41:38Z</dcterms:created>
  <dcterms:modified xsi:type="dcterms:W3CDTF">2012-10-12T15:27:32Z</dcterms:modified>
</cp:coreProperties>
</file>